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7" r:id="rId2"/>
    <p:sldId id="285" r:id="rId3"/>
    <p:sldId id="258" r:id="rId4"/>
    <p:sldId id="259" r:id="rId5"/>
    <p:sldId id="260" r:id="rId6"/>
    <p:sldId id="262" r:id="rId7"/>
    <p:sldId id="263" r:id="rId8"/>
    <p:sldId id="264" r:id="rId9"/>
    <p:sldId id="261" r:id="rId10"/>
    <p:sldId id="265" r:id="rId11"/>
    <p:sldId id="266" r:id="rId12"/>
    <p:sldId id="287"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1" r:id="rId27"/>
    <p:sldId id="323" r:id="rId28"/>
    <p:sldId id="271" r:id="rId29"/>
    <p:sldId id="282" r:id="rId30"/>
    <p:sldId id="283" r:id="rId31"/>
    <p:sldId id="284"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22" r:id="rId51"/>
    <p:sldId id="321" r:id="rId52"/>
    <p:sldId id="306" r:id="rId53"/>
    <p:sldId id="307" r:id="rId54"/>
    <p:sldId id="309" r:id="rId55"/>
    <p:sldId id="310" r:id="rId56"/>
    <p:sldId id="311" r:id="rId57"/>
    <p:sldId id="313" r:id="rId58"/>
    <p:sldId id="314" r:id="rId59"/>
    <p:sldId id="315" r:id="rId60"/>
    <p:sldId id="318" r:id="rId61"/>
    <p:sldId id="319" r:id="rId62"/>
    <p:sldId id="320" r:id="rId63"/>
    <p:sldId id="31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48C"/>
    <a:srgbClr val="FF33CC"/>
    <a:srgbClr val="DF29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DA669-03BC-49BF-902D-D145C0747A2E}" type="datetimeFigureOut">
              <a:rPr lang="en-US" smtClean="0"/>
              <a:t>8/5/2025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4CD77-C513-4E81-857F-CDA94E2BBCDE}" type="slidenum">
              <a:rPr lang="en-US" smtClean="0"/>
              <a:t>‹#›</a:t>
            </a:fld>
            <a:endParaRPr lang="en-US"/>
          </a:p>
        </p:txBody>
      </p:sp>
    </p:spTree>
    <p:extLst>
      <p:ext uri="{BB962C8B-B14F-4D97-AF65-F5344CB8AC3E}">
        <p14:creationId xmlns:p14="http://schemas.microsoft.com/office/powerpoint/2010/main" val="250886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14CD77-C513-4E81-857F-CDA94E2BBCDE}" type="slidenum">
              <a:rPr lang="en-US" smtClean="0"/>
              <a:t>16</a:t>
            </a:fld>
            <a:endParaRPr lang="en-US"/>
          </a:p>
        </p:txBody>
      </p:sp>
    </p:spTree>
    <p:extLst>
      <p:ext uri="{BB962C8B-B14F-4D97-AF65-F5344CB8AC3E}">
        <p14:creationId xmlns:p14="http://schemas.microsoft.com/office/powerpoint/2010/main" val="106725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14CD77-C513-4E81-857F-CDA94E2BBCDE}" type="slidenum">
              <a:rPr lang="en-US" smtClean="0"/>
              <a:t>50</a:t>
            </a:fld>
            <a:endParaRPr lang="en-US"/>
          </a:p>
        </p:txBody>
      </p:sp>
    </p:spTree>
    <p:extLst>
      <p:ext uri="{BB962C8B-B14F-4D97-AF65-F5344CB8AC3E}">
        <p14:creationId xmlns:p14="http://schemas.microsoft.com/office/powerpoint/2010/main" val="184067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33EB2-B60A-B090-316E-FCC99A6938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4E53FE-C3DE-B4F8-9C35-E81A5ACFAB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F4A9E-0343-A616-127A-C1AD804A214C}"/>
              </a:ext>
            </a:extLst>
          </p:cNvPr>
          <p:cNvSpPr>
            <a:spLocks noGrp="1"/>
          </p:cNvSpPr>
          <p:nvPr>
            <p:ph type="dt" sz="half" idx="10"/>
          </p:nvPr>
        </p:nvSpPr>
        <p:spPr/>
        <p:txBody>
          <a:bodyPr/>
          <a:lstStyle/>
          <a:p>
            <a:fld id="{F6058C28-CD11-4454-8B0B-FB85736ADE6A}" type="datetime1">
              <a:rPr lang="en-US" smtClean="0"/>
              <a:t>8/5/2025</a:t>
            </a:fld>
            <a:endParaRPr lang="en-US"/>
          </a:p>
        </p:txBody>
      </p:sp>
      <p:sp>
        <p:nvSpPr>
          <p:cNvPr id="5" name="Footer Placeholder 4">
            <a:extLst>
              <a:ext uri="{FF2B5EF4-FFF2-40B4-BE49-F238E27FC236}">
                <a16:creationId xmlns:a16="http://schemas.microsoft.com/office/drawing/2014/main" id="{2FFC4D1B-9365-DA65-68F9-B45EEEFAA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9FAB1-B037-5B79-D5FD-6CA50C2EF3B7}"/>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170159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C90A-BF9A-4121-31EC-7C60F5A4F4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B4A8B-92E6-52D7-6C5E-61421B2103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201A86-F135-8733-921D-A48937B9F4F1}"/>
              </a:ext>
            </a:extLst>
          </p:cNvPr>
          <p:cNvSpPr>
            <a:spLocks noGrp="1"/>
          </p:cNvSpPr>
          <p:nvPr>
            <p:ph type="dt" sz="half" idx="10"/>
          </p:nvPr>
        </p:nvSpPr>
        <p:spPr/>
        <p:txBody>
          <a:bodyPr/>
          <a:lstStyle/>
          <a:p>
            <a:fld id="{4635483F-C363-4A72-BF27-50BF21457CBA}" type="datetime1">
              <a:rPr lang="en-US" smtClean="0"/>
              <a:t>8/5/2025</a:t>
            </a:fld>
            <a:endParaRPr lang="en-US"/>
          </a:p>
        </p:txBody>
      </p:sp>
      <p:sp>
        <p:nvSpPr>
          <p:cNvPr id="5" name="Footer Placeholder 4">
            <a:extLst>
              <a:ext uri="{FF2B5EF4-FFF2-40B4-BE49-F238E27FC236}">
                <a16:creationId xmlns:a16="http://schemas.microsoft.com/office/drawing/2014/main" id="{9FB9DFEB-9FF4-C1D1-B927-889445C5C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5859B-6C3B-02A5-54C8-67C3EDBE345B}"/>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1183861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A7CFC1-6A74-AF8E-A4CE-5C96C12AD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9C7A6E-92DB-ED4D-5620-EC175FE7DB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70BFE-87E1-836B-882E-CCE5DC15CC68}"/>
              </a:ext>
            </a:extLst>
          </p:cNvPr>
          <p:cNvSpPr>
            <a:spLocks noGrp="1"/>
          </p:cNvSpPr>
          <p:nvPr>
            <p:ph type="dt" sz="half" idx="10"/>
          </p:nvPr>
        </p:nvSpPr>
        <p:spPr/>
        <p:txBody>
          <a:bodyPr/>
          <a:lstStyle/>
          <a:p>
            <a:fld id="{152A0D4F-EDB5-498B-94B9-DF9A083EEC11}" type="datetime1">
              <a:rPr lang="en-US" smtClean="0"/>
              <a:t>8/5/2025</a:t>
            </a:fld>
            <a:endParaRPr lang="en-US"/>
          </a:p>
        </p:txBody>
      </p:sp>
      <p:sp>
        <p:nvSpPr>
          <p:cNvPr id="5" name="Footer Placeholder 4">
            <a:extLst>
              <a:ext uri="{FF2B5EF4-FFF2-40B4-BE49-F238E27FC236}">
                <a16:creationId xmlns:a16="http://schemas.microsoft.com/office/drawing/2014/main" id="{EFAFEA62-F2A0-018B-C311-5AF10D814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91988-BA82-F8F1-892B-39F4D8B55AF0}"/>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1041740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932FF-2D43-3124-DE2F-BC97118454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8689D3-1D0F-D6F0-9DBF-82138B1FF8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D7315-3C5D-FFD5-2588-B34A76E5F5B5}"/>
              </a:ext>
            </a:extLst>
          </p:cNvPr>
          <p:cNvSpPr>
            <a:spLocks noGrp="1"/>
          </p:cNvSpPr>
          <p:nvPr>
            <p:ph type="dt" sz="half" idx="10"/>
          </p:nvPr>
        </p:nvSpPr>
        <p:spPr/>
        <p:txBody>
          <a:bodyPr/>
          <a:lstStyle/>
          <a:p>
            <a:fld id="{AFFBD235-06BD-494E-9823-7FE02DBB8796}" type="datetime1">
              <a:rPr lang="en-US" smtClean="0"/>
              <a:t>8/5/2025</a:t>
            </a:fld>
            <a:endParaRPr lang="en-US"/>
          </a:p>
        </p:txBody>
      </p:sp>
      <p:sp>
        <p:nvSpPr>
          <p:cNvPr id="5" name="Footer Placeholder 4">
            <a:extLst>
              <a:ext uri="{FF2B5EF4-FFF2-40B4-BE49-F238E27FC236}">
                <a16:creationId xmlns:a16="http://schemas.microsoft.com/office/drawing/2014/main" id="{6AAF2922-2D7E-D5A9-D451-CEFD8179F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EE0BF-65F1-914F-2018-1254DE4EF1A3}"/>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3548471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338F-FCCE-1481-0C95-F62771AB73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44CFD2-E6BE-861B-CA57-57D15D08D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D2C4A7-D793-E934-1202-AF4CA806D37D}"/>
              </a:ext>
            </a:extLst>
          </p:cNvPr>
          <p:cNvSpPr>
            <a:spLocks noGrp="1"/>
          </p:cNvSpPr>
          <p:nvPr>
            <p:ph type="dt" sz="half" idx="10"/>
          </p:nvPr>
        </p:nvSpPr>
        <p:spPr/>
        <p:txBody>
          <a:bodyPr/>
          <a:lstStyle/>
          <a:p>
            <a:fld id="{AECC81DE-4919-48AA-AA4A-F2BABFECB238}" type="datetime1">
              <a:rPr lang="en-US" smtClean="0"/>
              <a:t>8/5/2025</a:t>
            </a:fld>
            <a:endParaRPr lang="en-US"/>
          </a:p>
        </p:txBody>
      </p:sp>
      <p:sp>
        <p:nvSpPr>
          <p:cNvPr id="5" name="Footer Placeholder 4">
            <a:extLst>
              <a:ext uri="{FF2B5EF4-FFF2-40B4-BE49-F238E27FC236}">
                <a16:creationId xmlns:a16="http://schemas.microsoft.com/office/drawing/2014/main" id="{278037AE-A2B5-C4BC-9272-81C540E43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36855-A1AA-7EDB-07B6-E6EE32134120}"/>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169758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749D-0065-5900-90B8-9D01F4CA64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DF036-6D72-838D-D7F2-C54EA39B31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7A173-E07E-3D56-756E-D6C94DBDB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3FC073-5CFA-AE4D-6859-C9BE6F4065C0}"/>
              </a:ext>
            </a:extLst>
          </p:cNvPr>
          <p:cNvSpPr>
            <a:spLocks noGrp="1"/>
          </p:cNvSpPr>
          <p:nvPr>
            <p:ph type="dt" sz="half" idx="10"/>
          </p:nvPr>
        </p:nvSpPr>
        <p:spPr/>
        <p:txBody>
          <a:bodyPr/>
          <a:lstStyle/>
          <a:p>
            <a:fld id="{C9B7DA86-EB41-41FA-8DF3-815A2970520B}" type="datetime1">
              <a:rPr lang="en-US" smtClean="0"/>
              <a:t>8/5/2025</a:t>
            </a:fld>
            <a:endParaRPr lang="en-US"/>
          </a:p>
        </p:txBody>
      </p:sp>
      <p:sp>
        <p:nvSpPr>
          <p:cNvPr id="6" name="Footer Placeholder 5">
            <a:extLst>
              <a:ext uri="{FF2B5EF4-FFF2-40B4-BE49-F238E27FC236}">
                <a16:creationId xmlns:a16="http://schemas.microsoft.com/office/drawing/2014/main" id="{425418E4-D4DB-729B-BC29-A5BF803C9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69F6C-63B0-B559-989F-F88C8FD7A188}"/>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37361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041AC-2C2F-FF21-E446-49DADD104F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A4A58D-8515-52C3-828B-9607391C6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BB9776-A2F7-A4DE-A8BF-285EBF92C8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2FD9B4-2320-669F-32A4-CD5BF0F04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222424-67ED-3D84-4EEE-8660261BFB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0AE251-DEDB-9428-0878-1C9A8D9247F2}"/>
              </a:ext>
            </a:extLst>
          </p:cNvPr>
          <p:cNvSpPr>
            <a:spLocks noGrp="1"/>
          </p:cNvSpPr>
          <p:nvPr>
            <p:ph type="dt" sz="half" idx="10"/>
          </p:nvPr>
        </p:nvSpPr>
        <p:spPr/>
        <p:txBody>
          <a:bodyPr/>
          <a:lstStyle/>
          <a:p>
            <a:fld id="{48D7EB90-DDA2-4B0B-8B67-4C911536BF94}" type="datetime1">
              <a:rPr lang="en-US" smtClean="0"/>
              <a:t>8/5/2025</a:t>
            </a:fld>
            <a:endParaRPr lang="en-US"/>
          </a:p>
        </p:txBody>
      </p:sp>
      <p:sp>
        <p:nvSpPr>
          <p:cNvPr id="8" name="Footer Placeholder 7">
            <a:extLst>
              <a:ext uri="{FF2B5EF4-FFF2-40B4-BE49-F238E27FC236}">
                <a16:creationId xmlns:a16="http://schemas.microsoft.com/office/drawing/2014/main" id="{5F1D5971-85FA-A1A6-76B4-CAE7D50D37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850956-4ADC-866F-A40E-D7BBC70697BC}"/>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2322850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5901-E4DC-9BA0-C32F-C47F85A541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BFA32A-E5F9-41D7-0332-FD09AA2C1EF5}"/>
              </a:ext>
            </a:extLst>
          </p:cNvPr>
          <p:cNvSpPr>
            <a:spLocks noGrp="1"/>
          </p:cNvSpPr>
          <p:nvPr>
            <p:ph type="dt" sz="half" idx="10"/>
          </p:nvPr>
        </p:nvSpPr>
        <p:spPr/>
        <p:txBody>
          <a:bodyPr/>
          <a:lstStyle/>
          <a:p>
            <a:fld id="{B84B698F-8DA1-40FD-8129-7B070E862A33}" type="datetime1">
              <a:rPr lang="en-US" smtClean="0"/>
              <a:t>8/5/2025</a:t>
            </a:fld>
            <a:endParaRPr lang="en-US"/>
          </a:p>
        </p:txBody>
      </p:sp>
      <p:sp>
        <p:nvSpPr>
          <p:cNvPr id="4" name="Footer Placeholder 3">
            <a:extLst>
              <a:ext uri="{FF2B5EF4-FFF2-40B4-BE49-F238E27FC236}">
                <a16:creationId xmlns:a16="http://schemas.microsoft.com/office/drawing/2014/main" id="{D5BAC947-8757-BFD3-54E4-5A77D9708D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62D4BA-B41F-E61F-7CDE-CDA648D70BD6}"/>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207946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6D5054-6252-64AC-F42A-37F0BC298329}"/>
              </a:ext>
            </a:extLst>
          </p:cNvPr>
          <p:cNvSpPr>
            <a:spLocks noGrp="1"/>
          </p:cNvSpPr>
          <p:nvPr>
            <p:ph type="dt" sz="half" idx="10"/>
          </p:nvPr>
        </p:nvSpPr>
        <p:spPr/>
        <p:txBody>
          <a:bodyPr/>
          <a:lstStyle/>
          <a:p>
            <a:fld id="{0FF7878B-5D7A-43EB-9797-37500CF2320D}" type="datetime1">
              <a:rPr lang="en-US" smtClean="0"/>
              <a:t>8/5/2025</a:t>
            </a:fld>
            <a:endParaRPr lang="en-US"/>
          </a:p>
        </p:txBody>
      </p:sp>
      <p:sp>
        <p:nvSpPr>
          <p:cNvPr id="3" name="Footer Placeholder 2">
            <a:extLst>
              <a:ext uri="{FF2B5EF4-FFF2-40B4-BE49-F238E27FC236}">
                <a16:creationId xmlns:a16="http://schemas.microsoft.com/office/drawing/2014/main" id="{C3FCD554-AD58-7728-6007-64C3B1EF8E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47B2DE-836E-1140-2C9A-876CC1B12F06}"/>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3622882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F371-2AD2-3843-AD54-6191F2721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184BE0-93DD-BE41-4C48-67065D8595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9FDE29-38C1-3E92-763A-60792B401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148A6-5555-8FC6-80A2-C2E935438B00}"/>
              </a:ext>
            </a:extLst>
          </p:cNvPr>
          <p:cNvSpPr>
            <a:spLocks noGrp="1"/>
          </p:cNvSpPr>
          <p:nvPr>
            <p:ph type="dt" sz="half" idx="10"/>
          </p:nvPr>
        </p:nvSpPr>
        <p:spPr/>
        <p:txBody>
          <a:bodyPr/>
          <a:lstStyle/>
          <a:p>
            <a:fld id="{2A6C0097-4136-48DC-9AFC-ADFC6A2D306E}" type="datetime1">
              <a:rPr lang="en-US" smtClean="0"/>
              <a:t>8/5/2025</a:t>
            </a:fld>
            <a:endParaRPr lang="en-US"/>
          </a:p>
        </p:txBody>
      </p:sp>
      <p:sp>
        <p:nvSpPr>
          <p:cNvPr id="6" name="Footer Placeholder 5">
            <a:extLst>
              <a:ext uri="{FF2B5EF4-FFF2-40B4-BE49-F238E27FC236}">
                <a16:creationId xmlns:a16="http://schemas.microsoft.com/office/drawing/2014/main" id="{63C8A0AA-80B2-94D7-F4C9-491DBB4D2F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0F119-7FE3-420A-B05F-A97A105605D0}"/>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349611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1DB47-0B66-7D28-672A-C69E9985A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092184-D9CD-A011-95C0-9460F43BB6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D793BC-91EA-6A44-9AA5-8092BB3F6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0D88-52AE-6049-6829-7057CE49CFCC}"/>
              </a:ext>
            </a:extLst>
          </p:cNvPr>
          <p:cNvSpPr>
            <a:spLocks noGrp="1"/>
          </p:cNvSpPr>
          <p:nvPr>
            <p:ph type="dt" sz="half" idx="10"/>
          </p:nvPr>
        </p:nvSpPr>
        <p:spPr/>
        <p:txBody>
          <a:bodyPr/>
          <a:lstStyle/>
          <a:p>
            <a:fld id="{8A9711AA-32F6-492F-8EA2-294423D7D6F0}" type="datetime1">
              <a:rPr lang="en-US" smtClean="0"/>
              <a:t>8/5/2025</a:t>
            </a:fld>
            <a:endParaRPr lang="en-US"/>
          </a:p>
        </p:txBody>
      </p:sp>
      <p:sp>
        <p:nvSpPr>
          <p:cNvPr id="6" name="Footer Placeholder 5">
            <a:extLst>
              <a:ext uri="{FF2B5EF4-FFF2-40B4-BE49-F238E27FC236}">
                <a16:creationId xmlns:a16="http://schemas.microsoft.com/office/drawing/2014/main" id="{D20011E9-FEC3-4342-9CD7-9A6596501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4C9737-4290-8B33-14C4-276E64DDADC1}"/>
              </a:ext>
            </a:extLst>
          </p:cNvPr>
          <p:cNvSpPr>
            <a:spLocks noGrp="1"/>
          </p:cNvSpPr>
          <p:nvPr>
            <p:ph type="sldNum" sz="quarter" idx="12"/>
          </p:nvPr>
        </p:nvSpPr>
        <p:spPr/>
        <p:txBody>
          <a:bodyPr/>
          <a:lstStyle/>
          <a:p>
            <a:fld id="{58D452B8-95B0-46A1-9AE7-795525A62ED8}" type="slidenum">
              <a:rPr lang="en-US" smtClean="0"/>
              <a:t>‹#›</a:t>
            </a:fld>
            <a:endParaRPr lang="en-US"/>
          </a:p>
        </p:txBody>
      </p:sp>
    </p:spTree>
    <p:extLst>
      <p:ext uri="{BB962C8B-B14F-4D97-AF65-F5344CB8AC3E}">
        <p14:creationId xmlns:p14="http://schemas.microsoft.com/office/powerpoint/2010/main" val="2189992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A291C5-67C1-0874-E244-8B8DA8A79D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7FC15A-1829-59FE-B4C7-331266EA2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28AEA-9DA2-58B3-5590-998B9EFE4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C9D1F4-15B9-492D-BD92-F9B21839B08A}" type="datetime1">
              <a:rPr lang="en-US" smtClean="0"/>
              <a:t>8/5/2025</a:t>
            </a:fld>
            <a:endParaRPr lang="en-US"/>
          </a:p>
        </p:txBody>
      </p:sp>
      <p:sp>
        <p:nvSpPr>
          <p:cNvPr id="5" name="Footer Placeholder 4">
            <a:extLst>
              <a:ext uri="{FF2B5EF4-FFF2-40B4-BE49-F238E27FC236}">
                <a16:creationId xmlns:a16="http://schemas.microsoft.com/office/drawing/2014/main" id="{2DF62789-D777-EF68-A0DA-17B2E75EBF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437C5F-0EF3-D431-B849-5C39D68C86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D452B8-95B0-46A1-9AE7-795525A62ED8}" type="slidenum">
              <a:rPr lang="en-US" smtClean="0"/>
              <a:t>‹#›</a:t>
            </a:fld>
            <a:endParaRPr lang="en-US"/>
          </a:p>
        </p:txBody>
      </p:sp>
    </p:spTree>
    <p:extLst>
      <p:ext uri="{BB962C8B-B14F-4D97-AF65-F5344CB8AC3E}">
        <p14:creationId xmlns:p14="http://schemas.microsoft.com/office/powerpoint/2010/main" val="2483357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49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50.png"/><Relationship Id="rId4" Type="http://schemas.openxmlformats.org/officeDocument/2006/relationships/image" Target="../media/image47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0.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7E6A-D5CC-471B-838A-02998ED9DC03}"/>
              </a:ext>
            </a:extLst>
          </p:cNvPr>
          <p:cNvSpPr>
            <a:spLocks noGrp="1"/>
          </p:cNvSpPr>
          <p:nvPr>
            <p:ph type="ctrTitle"/>
          </p:nvPr>
        </p:nvSpPr>
        <p:spPr>
          <a:xfrm>
            <a:off x="0" y="-1204303"/>
            <a:ext cx="12191999" cy="2387600"/>
          </a:xfrm>
        </p:spPr>
        <p:txBody>
          <a:bodyPr>
            <a:normAutofit/>
          </a:bodyPr>
          <a:lstStyle/>
          <a:p>
            <a:r>
              <a:rPr lang="en-US" sz="5400" b="1" dirty="0">
                <a:latin typeface="Cambria" panose="02040503050406030204" pitchFamily="18" charset="0"/>
                <a:ea typeface="Cambria" panose="02040503050406030204" pitchFamily="18" charset="0"/>
              </a:rPr>
              <a:t>Kinematics and Dynamics</a:t>
            </a:r>
          </a:p>
        </p:txBody>
      </p:sp>
      <p:sp>
        <p:nvSpPr>
          <p:cNvPr id="3" name="Subtitle 2">
            <a:extLst>
              <a:ext uri="{FF2B5EF4-FFF2-40B4-BE49-F238E27FC236}">
                <a16:creationId xmlns:a16="http://schemas.microsoft.com/office/drawing/2014/main" id="{A41003BA-200C-FCAE-BC8F-E59B8D1DDF6C}"/>
              </a:ext>
            </a:extLst>
          </p:cNvPr>
          <p:cNvSpPr>
            <a:spLocks noGrp="1"/>
          </p:cNvSpPr>
          <p:nvPr>
            <p:ph type="subTitle" idx="1"/>
          </p:nvPr>
        </p:nvSpPr>
        <p:spPr>
          <a:xfrm>
            <a:off x="447492" y="1183297"/>
            <a:ext cx="10220508" cy="1655762"/>
          </a:xfrm>
        </p:spPr>
        <p:txBody>
          <a:bodyPr>
            <a:normAutofit/>
          </a:bodyPr>
          <a:lstStyle/>
          <a:p>
            <a:r>
              <a:rPr lang="en-US" sz="3600" dirty="0">
                <a:latin typeface="Cambria" panose="02040503050406030204" pitchFamily="18" charset="0"/>
                <a:ea typeface="Cambria" panose="02040503050406030204" pitchFamily="18" charset="0"/>
              </a:rPr>
              <a:t>Day 04 </a:t>
            </a:r>
            <a:r>
              <a:rPr lang="en-US" sz="3600" dirty="0">
                <a:latin typeface="+mj-lt"/>
                <a:ea typeface="Cambria" panose="02040503050406030204" pitchFamily="18" charset="0"/>
              </a:rPr>
              <a:t>| </a:t>
            </a:r>
            <a:r>
              <a:rPr lang="en-US" sz="3600" dirty="0">
                <a:latin typeface="Cambria" panose="02040503050406030204" pitchFamily="18" charset="0"/>
                <a:ea typeface="Cambria" panose="02040503050406030204" pitchFamily="18" charset="0"/>
              </a:rPr>
              <a:t>MP 3010</a:t>
            </a:r>
          </a:p>
        </p:txBody>
      </p:sp>
      <p:sp>
        <p:nvSpPr>
          <p:cNvPr id="6" name="Slide Number Placeholder 5">
            <a:extLst>
              <a:ext uri="{FF2B5EF4-FFF2-40B4-BE49-F238E27FC236}">
                <a16:creationId xmlns:a16="http://schemas.microsoft.com/office/drawing/2014/main" id="{02328DD6-9543-F880-6AD8-6C9F826B5877}"/>
              </a:ext>
            </a:extLst>
          </p:cNvPr>
          <p:cNvSpPr>
            <a:spLocks noGrp="1"/>
          </p:cNvSpPr>
          <p:nvPr>
            <p:ph type="sldNum" sz="quarter" idx="12"/>
          </p:nvPr>
        </p:nvSpPr>
        <p:spPr/>
        <p:txBody>
          <a:bodyPr/>
          <a:lstStyle/>
          <a:p>
            <a:fld id="{80D56C2C-1F92-42C3-8C73-4DF80B934846}" type="slidenum">
              <a:rPr lang="en-US" smtClean="0"/>
              <a:t>1</a:t>
            </a:fld>
            <a:endParaRPr lang="en-US"/>
          </a:p>
        </p:txBody>
      </p:sp>
      <p:sp>
        <p:nvSpPr>
          <p:cNvPr id="7" name="TextBox 6">
            <a:extLst>
              <a:ext uri="{FF2B5EF4-FFF2-40B4-BE49-F238E27FC236}">
                <a16:creationId xmlns:a16="http://schemas.microsoft.com/office/drawing/2014/main" id="{9893E0D6-01EF-7A7C-00D7-01A0EB46B5DF}"/>
              </a:ext>
            </a:extLst>
          </p:cNvPr>
          <p:cNvSpPr txBox="1"/>
          <p:nvPr/>
        </p:nvSpPr>
        <p:spPr>
          <a:xfrm>
            <a:off x="3047999" y="5890478"/>
            <a:ext cx="6096000" cy="830997"/>
          </a:xfrm>
          <a:prstGeom prst="rect">
            <a:avLst/>
          </a:prstGeom>
          <a:noFill/>
        </p:spPr>
        <p:txBody>
          <a:bodyPr wrap="square">
            <a:spAutoFit/>
          </a:bodyPr>
          <a:lstStyle/>
          <a:p>
            <a:pPr algn="ctr"/>
            <a:r>
              <a:rPr lang="en-US" sz="2400" b="1" i="1" dirty="0">
                <a:latin typeface="Cambria" panose="02040503050406030204" pitchFamily="18" charset="0"/>
                <a:ea typeface="Cambria" panose="02040503050406030204" pitchFamily="18" charset="0"/>
              </a:rPr>
              <a:t>Gears</a:t>
            </a:r>
          </a:p>
          <a:p>
            <a:pPr algn="ctr"/>
            <a:r>
              <a:rPr lang="en-US" sz="2400" b="1" i="1" dirty="0">
                <a:latin typeface="Cambria" panose="02040503050406030204" pitchFamily="18" charset="0"/>
                <a:ea typeface="Cambria" panose="02040503050406030204" pitchFamily="18" charset="0"/>
              </a:rPr>
              <a:t>Gear Trains</a:t>
            </a:r>
          </a:p>
        </p:txBody>
      </p:sp>
      <p:pic>
        <p:nvPicPr>
          <p:cNvPr id="1028" name="Picture 4" descr="The difference between helical gears and straight gears - igus Blog">
            <a:extLst>
              <a:ext uri="{FF2B5EF4-FFF2-40B4-BE49-F238E27FC236}">
                <a16:creationId xmlns:a16="http://schemas.microsoft.com/office/drawing/2014/main" id="{541C8079-6853-6932-8F95-B068AC818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199" y="2254713"/>
            <a:ext cx="36576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053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D62416-4786-77F6-83B6-733A7600893A}"/>
              </a:ext>
            </a:extLst>
          </p:cNvPr>
          <p:cNvSpPr>
            <a:spLocks noGrp="1"/>
          </p:cNvSpPr>
          <p:nvPr>
            <p:ph idx="1"/>
          </p:nvPr>
        </p:nvSpPr>
        <p:spPr>
          <a:xfrm>
            <a:off x="838200" y="540773"/>
            <a:ext cx="10515600" cy="5832834"/>
          </a:xfrm>
        </p:spPr>
        <p:txBody>
          <a:bodyPr/>
          <a:lstStyle/>
          <a:p>
            <a:pPr marL="0" indent="0" algn="just">
              <a:buNone/>
            </a:pPr>
            <a:r>
              <a:rPr lang="en-US" b="1" dirty="0"/>
              <a:t>1.</a:t>
            </a:r>
            <a:r>
              <a:rPr lang="en-US" dirty="0"/>
              <a:t> </a:t>
            </a:r>
            <a:r>
              <a:rPr lang="en-US" b="1" dirty="0"/>
              <a:t>Pitch circle</a:t>
            </a:r>
          </a:p>
          <a:p>
            <a:pPr marL="0" indent="0" algn="just">
              <a:buNone/>
            </a:pPr>
            <a:r>
              <a:rPr lang="en-US" dirty="0">
                <a:latin typeface="+mj-lt"/>
              </a:rPr>
              <a:t>It is an imaginary circle which by pure rolling action, would give the same motion as the actual gear.</a:t>
            </a:r>
          </a:p>
          <a:p>
            <a:pPr marL="0" indent="0" algn="just">
              <a:buNone/>
            </a:pPr>
            <a:r>
              <a:rPr lang="en-US" b="1" dirty="0"/>
              <a:t>2. Pitch circle diameter. </a:t>
            </a:r>
          </a:p>
          <a:p>
            <a:pPr marL="0" indent="0" algn="just">
              <a:buNone/>
            </a:pPr>
            <a:r>
              <a:rPr lang="en-US" dirty="0">
                <a:latin typeface="+mj-lt"/>
              </a:rPr>
              <a:t>It is the diameter of the pitch circle. The size of the gear is usually specified by the pitch circle diameter. It is also known as pitch diameter. </a:t>
            </a:r>
          </a:p>
          <a:p>
            <a:pPr marL="0" indent="0" algn="just">
              <a:buNone/>
            </a:pPr>
            <a:r>
              <a:rPr lang="en-US" b="1" dirty="0"/>
              <a:t>3. Pitch point. </a:t>
            </a:r>
          </a:p>
          <a:p>
            <a:pPr marL="0" indent="0" algn="just">
              <a:buNone/>
            </a:pPr>
            <a:r>
              <a:rPr lang="en-US" dirty="0">
                <a:latin typeface="+mj-lt"/>
              </a:rPr>
              <a:t>It is a common point of contact between two pitch circles. </a:t>
            </a:r>
          </a:p>
          <a:p>
            <a:pPr marL="0" indent="0" algn="just">
              <a:buNone/>
            </a:pPr>
            <a:r>
              <a:rPr lang="en-US" b="1" dirty="0"/>
              <a:t>4. Pitch surface. </a:t>
            </a:r>
          </a:p>
          <a:p>
            <a:pPr marL="0" indent="0" algn="just">
              <a:buNone/>
            </a:pPr>
            <a:r>
              <a:rPr lang="en-US" dirty="0">
                <a:latin typeface="+mj-lt"/>
              </a:rPr>
              <a:t>It is the surface of the rolling discs which the meshing gears have replaced at the pitch circle.</a:t>
            </a:r>
          </a:p>
        </p:txBody>
      </p:sp>
      <p:sp>
        <p:nvSpPr>
          <p:cNvPr id="4" name="Slide Number Placeholder 3">
            <a:extLst>
              <a:ext uri="{FF2B5EF4-FFF2-40B4-BE49-F238E27FC236}">
                <a16:creationId xmlns:a16="http://schemas.microsoft.com/office/drawing/2014/main" id="{3EC99E50-CA6E-5EFB-DEB1-56FBF04063BF}"/>
              </a:ext>
            </a:extLst>
          </p:cNvPr>
          <p:cNvSpPr>
            <a:spLocks noGrp="1"/>
          </p:cNvSpPr>
          <p:nvPr>
            <p:ph type="sldNum" sz="quarter" idx="12"/>
          </p:nvPr>
        </p:nvSpPr>
        <p:spPr/>
        <p:txBody>
          <a:bodyPr/>
          <a:lstStyle/>
          <a:p>
            <a:fld id="{58D452B8-95B0-46A1-9AE7-795525A62ED8}" type="slidenum">
              <a:rPr lang="en-US" smtClean="0"/>
              <a:t>10</a:t>
            </a:fld>
            <a:endParaRPr lang="en-US"/>
          </a:p>
        </p:txBody>
      </p:sp>
    </p:spTree>
    <p:extLst>
      <p:ext uri="{BB962C8B-B14F-4D97-AF65-F5344CB8AC3E}">
        <p14:creationId xmlns:p14="http://schemas.microsoft.com/office/powerpoint/2010/main" val="2467540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E3F5B-763E-264D-7467-1AB9123E17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15EF86-F1EA-7C1D-4B49-15D4377DC691}"/>
              </a:ext>
            </a:extLst>
          </p:cNvPr>
          <p:cNvSpPr>
            <a:spLocks noGrp="1"/>
          </p:cNvSpPr>
          <p:nvPr>
            <p:ph idx="1"/>
          </p:nvPr>
        </p:nvSpPr>
        <p:spPr>
          <a:xfrm>
            <a:off x="838200" y="540773"/>
            <a:ext cx="10515600" cy="5832834"/>
          </a:xfrm>
        </p:spPr>
        <p:txBody>
          <a:bodyPr>
            <a:normAutofit lnSpcReduction="10000"/>
          </a:bodyPr>
          <a:lstStyle/>
          <a:p>
            <a:pPr marL="0" indent="0" algn="just">
              <a:buNone/>
            </a:pPr>
            <a:r>
              <a:rPr lang="en-US" b="1" dirty="0"/>
              <a:t>5. Pressure angle or angle of obliquity. </a:t>
            </a:r>
            <a:r>
              <a:rPr lang="en-US" dirty="0">
                <a:latin typeface="+mj-lt"/>
              </a:rPr>
              <a:t>It is the angle between the common normal to two gear teeth at the point of contact and the common tangent at the pitch point. It is usually denoted by φ. The standard pressure angles are 14.5 ° and 20°. </a:t>
            </a:r>
          </a:p>
          <a:p>
            <a:pPr marL="0" indent="0" algn="just">
              <a:buNone/>
            </a:pPr>
            <a:r>
              <a:rPr lang="en-US" b="1" dirty="0"/>
              <a:t>6. Addendum. </a:t>
            </a:r>
            <a:r>
              <a:rPr lang="en-US" dirty="0">
                <a:latin typeface="+mj-lt"/>
              </a:rPr>
              <a:t>It is the radial distance of a tooth from the pitch circle to the top of the tooth. </a:t>
            </a:r>
          </a:p>
          <a:p>
            <a:pPr marL="0" indent="0" algn="just">
              <a:buNone/>
            </a:pPr>
            <a:r>
              <a:rPr lang="en-US" b="1" dirty="0"/>
              <a:t>7. Dedendum. </a:t>
            </a:r>
            <a:r>
              <a:rPr lang="en-US" dirty="0">
                <a:latin typeface="+mj-lt"/>
              </a:rPr>
              <a:t>It is the radial distance of a tooth from the pitch circle to the bottom of the tooth. </a:t>
            </a:r>
          </a:p>
          <a:p>
            <a:pPr marL="0" indent="0" algn="just">
              <a:buNone/>
            </a:pPr>
            <a:r>
              <a:rPr lang="en-US" b="1" dirty="0"/>
              <a:t>8. Addendum circle. </a:t>
            </a:r>
            <a:r>
              <a:rPr lang="en-US" dirty="0">
                <a:latin typeface="+mj-lt"/>
              </a:rPr>
              <a:t>It is the circle drawn through the top of the teeth and is concentric with the pitch circle. </a:t>
            </a:r>
          </a:p>
          <a:p>
            <a:pPr marL="0" indent="0" algn="just">
              <a:buNone/>
            </a:pPr>
            <a:r>
              <a:rPr lang="en-US" b="1" dirty="0"/>
              <a:t>9. Dedendum circle. </a:t>
            </a:r>
            <a:r>
              <a:rPr lang="en-US" dirty="0">
                <a:latin typeface="+mj-lt"/>
              </a:rPr>
              <a:t>It is the circle drawn through the bottom of the teeth. It is also called root circle. </a:t>
            </a:r>
          </a:p>
          <a:p>
            <a:pPr marL="0" indent="0" algn="just">
              <a:buNone/>
            </a:pPr>
            <a:r>
              <a:rPr lang="en-US" i="1" dirty="0">
                <a:latin typeface="+mj-lt"/>
              </a:rPr>
              <a:t>Note : Root circle diameter = Pitch circle diameter × cos φ, where φ is the pressure angle.</a:t>
            </a:r>
          </a:p>
        </p:txBody>
      </p:sp>
      <p:sp>
        <p:nvSpPr>
          <p:cNvPr id="2" name="Slide Number Placeholder 1">
            <a:extLst>
              <a:ext uri="{FF2B5EF4-FFF2-40B4-BE49-F238E27FC236}">
                <a16:creationId xmlns:a16="http://schemas.microsoft.com/office/drawing/2014/main" id="{13768BB8-F120-3A33-DBA2-14C3DD1C3306}"/>
              </a:ext>
            </a:extLst>
          </p:cNvPr>
          <p:cNvSpPr>
            <a:spLocks noGrp="1"/>
          </p:cNvSpPr>
          <p:nvPr>
            <p:ph type="sldNum" sz="quarter" idx="12"/>
          </p:nvPr>
        </p:nvSpPr>
        <p:spPr/>
        <p:txBody>
          <a:bodyPr/>
          <a:lstStyle/>
          <a:p>
            <a:fld id="{58D452B8-95B0-46A1-9AE7-795525A62ED8}" type="slidenum">
              <a:rPr lang="en-US" smtClean="0"/>
              <a:t>11</a:t>
            </a:fld>
            <a:endParaRPr lang="en-US"/>
          </a:p>
        </p:txBody>
      </p:sp>
    </p:spTree>
    <p:extLst>
      <p:ext uri="{BB962C8B-B14F-4D97-AF65-F5344CB8AC3E}">
        <p14:creationId xmlns:p14="http://schemas.microsoft.com/office/powerpoint/2010/main" val="1434882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649F-D735-1185-A6E5-668D8D729D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F25A41-1113-4222-54E1-E831736EF01C}"/>
              </a:ext>
            </a:extLst>
          </p:cNvPr>
          <p:cNvSpPr>
            <a:spLocks noGrp="1"/>
          </p:cNvSpPr>
          <p:nvPr>
            <p:ph idx="1"/>
          </p:nvPr>
        </p:nvSpPr>
        <p:spPr/>
        <p:txBody>
          <a:bodyPr/>
          <a:lstStyle/>
          <a:p>
            <a:endParaRPr lang="en-US" dirty="0"/>
          </a:p>
        </p:txBody>
      </p:sp>
      <p:pic>
        <p:nvPicPr>
          <p:cNvPr id="4" name="Picture 2" descr="Involute gear - Wikipedia">
            <a:extLst>
              <a:ext uri="{FF2B5EF4-FFF2-40B4-BE49-F238E27FC236}">
                <a16:creationId xmlns:a16="http://schemas.microsoft.com/office/drawing/2014/main" id="{C5DC3B35-A8E5-AACF-41E6-F0284C5E6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806" y="510605"/>
            <a:ext cx="7782387" cy="58367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F94803E-F942-A345-CD5E-8B25872C5114}"/>
              </a:ext>
            </a:extLst>
          </p:cNvPr>
          <p:cNvSpPr>
            <a:spLocks noGrp="1"/>
          </p:cNvSpPr>
          <p:nvPr>
            <p:ph type="sldNum" sz="quarter" idx="12"/>
          </p:nvPr>
        </p:nvSpPr>
        <p:spPr/>
        <p:txBody>
          <a:bodyPr/>
          <a:lstStyle/>
          <a:p>
            <a:fld id="{58D452B8-95B0-46A1-9AE7-795525A62ED8}" type="slidenum">
              <a:rPr lang="en-US" smtClean="0"/>
              <a:t>12</a:t>
            </a:fld>
            <a:endParaRPr lang="en-US"/>
          </a:p>
        </p:txBody>
      </p:sp>
    </p:spTree>
    <p:extLst>
      <p:ext uri="{BB962C8B-B14F-4D97-AF65-F5344CB8AC3E}">
        <p14:creationId xmlns:p14="http://schemas.microsoft.com/office/powerpoint/2010/main" val="1071847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8071-AF58-52D3-F226-1118778BBCE4}"/>
              </a:ext>
            </a:extLst>
          </p:cNvPr>
          <p:cNvSpPr>
            <a:spLocks noGrp="1"/>
          </p:cNvSpPr>
          <p:nvPr>
            <p:ph type="title"/>
          </p:nvPr>
        </p:nvSpPr>
        <p:spPr>
          <a:xfrm>
            <a:off x="838200" y="237306"/>
            <a:ext cx="10515600" cy="1325563"/>
          </a:xfrm>
        </p:spPr>
        <p:txBody>
          <a:bodyPr/>
          <a:lstStyle/>
          <a:p>
            <a:r>
              <a:rPr lang="en-US" b="1" dirty="0">
                <a:latin typeface="+mn-lt"/>
              </a:rPr>
              <a:t>Circular Pitch - </a:t>
            </a:r>
            <a:r>
              <a:rPr lang="en-US" b="1" dirty="0">
                <a:latin typeface="Cambria" panose="02040503050406030204" pitchFamily="18" charset="0"/>
                <a:ea typeface="Cambria" panose="02040503050406030204" pitchFamily="18" charset="0"/>
              </a:rPr>
              <a:t>p</a:t>
            </a:r>
            <a:r>
              <a:rPr lang="en-US" b="1" baseline="-25000" dirty="0">
                <a:latin typeface="Cambria" panose="02040503050406030204" pitchFamily="18" charset="0"/>
                <a:ea typeface="Cambria" panose="02040503050406030204" pitchFamily="18" charset="0"/>
              </a:rPr>
              <a:t>c</a:t>
            </a:r>
            <a:r>
              <a:rPr lang="en-US" b="1" dirty="0">
                <a:latin typeface="Cambria" panose="02040503050406030204" pitchFamily="18" charset="0"/>
                <a:ea typeface="Cambria" panose="02040503050406030204" pitchFamily="18" charset="0"/>
              </a:rPr>
              <a:t> </a:t>
            </a:r>
            <a:endParaRPr lang="en-US" b="1" dirty="0">
              <a:latin typeface="+mn-lt"/>
            </a:endParaRPr>
          </a:p>
        </p:txBody>
      </p:sp>
      <p:sp>
        <p:nvSpPr>
          <p:cNvPr id="3" name="Content Placeholder 2">
            <a:extLst>
              <a:ext uri="{FF2B5EF4-FFF2-40B4-BE49-F238E27FC236}">
                <a16:creationId xmlns:a16="http://schemas.microsoft.com/office/drawing/2014/main" id="{9B8AE89D-9EE9-FFFD-F0F9-0B9F5E8FF941}"/>
              </a:ext>
            </a:extLst>
          </p:cNvPr>
          <p:cNvSpPr>
            <a:spLocks noGrp="1"/>
          </p:cNvSpPr>
          <p:nvPr>
            <p:ph idx="1"/>
          </p:nvPr>
        </p:nvSpPr>
        <p:spPr>
          <a:xfrm>
            <a:off x="838199" y="1253331"/>
            <a:ext cx="10515600" cy="4351338"/>
          </a:xfrm>
        </p:spPr>
        <p:txBody>
          <a:bodyPr>
            <a:normAutofit/>
          </a:bodyPr>
          <a:lstStyle/>
          <a:p>
            <a:pPr marL="0" indent="0" algn="just">
              <a:buNone/>
            </a:pPr>
            <a:r>
              <a:rPr lang="en-US" sz="2400" dirty="0"/>
              <a:t>It is the distance measured on the circumference of the pitch circle from a point of one tooth to the corresponding point on the next tooth.</a:t>
            </a:r>
          </a:p>
          <a:p>
            <a:pPr marL="0" indent="0" algn="just">
              <a:buNone/>
            </a:pPr>
            <a:r>
              <a:rPr lang="en-US" sz="2400" dirty="0"/>
              <a:t>Mathematically, </a:t>
            </a:r>
          </a:p>
          <a:p>
            <a:pPr marL="0" indent="0" algn="ctr">
              <a:buNone/>
            </a:pPr>
            <a:r>
              <a:rPr lang="en-US" b="1" dirty="0">
                <a:latin typeface="Cambria" panose="02040503050406030204" pitchFamily="18" charset="0"/>
                <a:ea typeface="Cambria" panose="02040503050406030204" pitchFamily="18" charset="0"/>
              </a:rPr>
              <a:t>Circular pitch, p</a:t>
            </a:r>
            <a:r>
              <a:rPr lang="en-US" b="1" baseline="-25000" dirty="0">
                <a:latin typeface="Cambria" panose="02040503050406030204" pitchFamily="18" charset="0"/>
                <a:ea typeface="Cambria" panose="02040503050406030204" pitchFamily="18" charset="0"/>
              </a:rPr>
              <a:t>c</a:t>
            </a:r>
            <a:r>
              <a:rPr lang="en-US" b="1" dirty="0">
                <a:latin typeface="Cambria" panose="02040503050406030204" pitchFamily="18" charset="0"/>
                <a:ea typeface="Cambria" panose="02040503050406030204" pitchFamily="18" charset="0"/>
              </a:rPr>
              <a:t> = π D/T </a:t>
            </a:r>
          </a:p>
          <a:p>
            <a:pPr marL="0" indent="0" algn="just">
              <a:buNone/>
            </a:pPr>
            <a:r>
              <a:rPr lang="en-US" sz="2400" dirty="0"/>
              <a:t>Where; </a:t>
            </a:r>
          </a:p>
          <a:p>
            <a:pPr marL="0" indent="0" algn="just">
              <a:buNone/>
            </a:pPr>
            <a:r>
              <a:rPr lang="en-US" sz="2400" dirty="0"/>
              <a:t>D = Diameter of the pitch circle </a:t>
            </a:r>
          </a:p>
          <a:p>
            <a:pPr marL="0" indent="0" algn="just">
              <a:buNone/>
            </a:pPr>
            <a:r>
              <a:rPr lang="en-US" sz="2400" dirty="0"/>
              <a:t>T = Number of teeth on the wheel.</a:t>
            </a:r>
          </a:p>
          <a:p>
            <a:pPr marL="0" indent="0" algn="just">
              <a:buNone/>
            </a:pPr>
            <a:endParaRPr lang="en-US" sz="2400" dirty="0"/>
          </a:p>
          <a:p>
            <a:pPr marL="0" indent="0" algn="just">
              <a:buNone/>
            </a:pPr>
            <a:r>
              <a:rPr lang="en-US" sz="2400" dirty="0">
                <a:latin typeface="+mj-lt"/>
              </a:rPr>
              <a:t>Note : If D</a:t>
            </a:r>
            <a:r>
              <a:rPr lang="en-US" sz="2400" baseline="-25000" dirty="0">
                <a:latin typeface="+mj-lt"/>
              </a:rPr>
              <a:t>1</a:t>
            </a:r>
            <a:r>
              <a:rPr lang="en-US" sz="2400" dirty="0">
                <a:latin typeface="+mj-lt"/>
              </a:rPr>
              <a:t> and D</a:t>
            </a:r>
            <a:r>
              <a:rPr lang="en-US" sz="2400" baseline="-25000" dirty="0">
                <a:latin typeface="+mj-lt"/>
              </a:rPr>
              <a:t>2</a:t>
            </a:r>
            <a:r>
              <a:rPr lang="en-US" sz="2400" dirty="0">
                <a:latin typeface="+mj-lt"/>
              </a:rPr>
              <a:t> are the diameters of the two meshing gears having the teeth T</a:t>
            </a:r>
            <a:r>
              <a:rPr lang="en-US" sz="2400" baseline="-25000" dirty="0">
                <a:latin typeface="+mj-lt"/>
              </a:rPr>
              <a:t>1</a:t>
            </a:r>
            <a:r>
              <a:rPr lang="en-US" sz="2400" dirty="0">
                <a:latin typeface="+mj-lt"/>
              </a:rPr>
              <a:t> and T</a:t>
            </a:r>
            <a:r>
              <a:rPr lang="en-US" sz="2400" baseline="-25000" dirty="0">
                <a:latin typeface="+mj-lt"/>
              </a:rPr>
              <a:t>2</a:t>
            </a:r>
            <a:r>
              <a:rPr lang="en-US" sz="2400" dirty="0">
                <a:latin typeface="+mj-lt"/>
              </a:rPr>
              <a:t> respectively, then for them to mesh correctly,</a:t>
            </a:r>
          </a:p>
        </p:txBody>
      </p:sp>
      <p:pic>
        <p:nvPicPr>
          <p:cNvPr id="5" name="Picture 4">
            <a:extLst>
              <a:ext uri="{FF2B5EF4-FFF2-40B4-BE49-F238E27FC236}">
                <a16:creationId xmlns:a16="http://schemas.microsoft.com/office/drawing/2014/main" id="{173B093B-D9DA-119D-E53D-192C0271E25C}"/>
              </a:ext>
            </a:extLst>
          </p:cNvPr>
          <p:cNvPicPr>
            <a:picLocks noChangeAspect="1"/>
          </p:cNvPicPr>
          <p:nvPr/>
        </p:nvPicPr>
        <p:blipFill>
          <a:blip r:embed="rId2"/>
          <a:stretch>
            <a:fillRect/>
          </a:stretch>
        </p:blipFill>
        <p:spPr>
          <a:xfrm>
            <a:off x="3481022" y="5507978"/>
            <a:ext cx="5229955" cy="1200318"/>
          </a:xfrm>
          <a:prstGeom prst="rect">
            <a:avLst/>
          </a:prstGeom>
        </p:spPr>
      </p:pic>
      <p:sp>
        <p:nvSpPr>
          <p:cNvPr id="6" name="Rectangle 5">
            <a:extLst>
              <a:ext uri="{FF2B5EF4-FFF2-40B4-BE49-F238E27FC236}">
                <a16:creationId xmlns:a16="http://schemas.microsoft.com/office/drawing/2014/main" id="{39836D4D-C77D-7AE9-2AB5-3D828282CFF3}"/>
              </a:ext>
            </a:extLst>
          </p:cNvPr>
          <p:cNvSpPr/>
          <p:nvPr/>
        </p:nvSpPr>
        <p:spPr>
          <a:xfrm>
            <a:off x="3893574" y="2310577"/>
            <a:ext cx="4404852" cy="8062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F9E04144-5194-BC8D-0E8C-788FE244A32B}"/>
              </a:ext>
            </a:extLst>
          </p:cNvPr>
          <p:cNvSpPr>
            <a:spLocks noGrp="1"/>
          </p:cNvSpPr>
          <p:nvPr>
            <p:ph type="sldNum" sz="quarter" idx="12"/>
          </p:nvPr>
        </p:nvSpPr>
        <p:spPr/>
        <p:txBody>
          <a:bodyPr/>
          <a:lstStyle/>
          <a:p>
            <a:fld id="{58D452B8-95B0-46A1-9AE7-795525A62ED8}" type="slidenum">
              <a:rPr lang="en-US" smtClean="0"/>
              <a:t>13</a:t>
            </a:fld>
            <a:endParaRPr lang="en-US"/>
          </a:p>
        </p:txBody>
      </p:sp>
    </p:spTree>
    <p:extLst>
      <p:ext uri="{BB962C8B-B14F-4D97-AF65-F5344CB8AC3E}">
        <p14:creationId xmlns:p14="http://schemas.microsoft.com/office/powerpoint/2010/main" val="444975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8813-5EA9-83E6-00FA-31D21DA70D94}"/>
              </a:ext>
            </a:extLst>
          </p:cNvPr>
          <p:cNvSpPr>
            <a:spLocks noGrp="1"/>
          </p:cNvSpPr>
          <p:nvPr>
            <p:ph type="title"/>
          </p:nvPr>
        </p:nvSpPr>
        <p:spPr/>
        <p:txBody>
          <a:bodyPr/>
          <a:lstStyle/>
          <a:p>
            <a:r>
              <a:rPr lang="en-US" b="1" dirty="0">
                <a:latin typeface="+mn-lt"/>
              </a:rPr>
              <a:t>Diametral Pitch</a:t>
            </a:r>
          </a:p>
        </p:txBody>
      </p:sp>
      <p:sp>
        <p:nvSpPr>
          <p:cNvPr id="3" name="Content Placeholder 2">
            <a:extLst>
              <a:ext uri="{FF2B5EF4-FFF2-40B4-BE49-F238E27FC236}">
                <a16:creationId xmlns:a16="http://schemas.microsoft.com/office/drawing/2014/main" id="{AD97F425-7B51-9364-C0F6-2A0FF670C2ED}"/>
              </a:ext>
            </a:extLst>
          </p:cNvPr>
          <p:cNvSpPr>
            <a:spLocks noGrp="1"/>
          </p:cNvSpPr>
          <p:nvPr>
            <p:ph idx="1"/>
          </p:nvPr>
        </p:nvSpPr>
        <p:spPr/>
        <p:txBody>
          <a:bodyPr/>
          <a:lstStyle/>
          <a:p>
            <a:pPr marL="0" indent="0">
              <a:buNone/>
            </a:pPr>
            <a:r>
              <a:rPr lang="en-US" dirty="0"/>
              <a:t>It is the ratio of number of teeth to the pitch circle diameter in millimeters. It is denoted by p</a:t>
            </a:r>
            <a:r>
              <a:rPr lang="en-US" baseline="-25000" dirty="0"/>
              <a:t>d</a:t>
            </a:r>
            <a:r>
              <a:rPr lang="en-US" dirty="0"/>
              <a:t> . </a:t>
            </a:r>
          </a:p>
          <a:p>
            <a:pPr marL="0" indent="0">
              <a:buNone/>
            </a:pPr>
            <a:r>
              <a:rPr lang="en-US" dirty="0"/>
              <a:t>Mathematically,</a:t>
            </a:r>
          </a:p>
          <a:p>
            <a:pPr marL="0" indent="0">
              <a:buNone/>
            </a:pPr>
            <a:endParaRPr lang="en-US" dirty="0"/>
          </a:p>
        </p:txBody>
      </p:sp>
      <p:pic>
        <p:nvPicPr>
          <p:cNvPr id="5" name="Picture 4">
            <a:extLst>
              <a:ext uri="{FF2B5EF4-FFF2-40B4-BE49-F238E27FC236}">
                <a16:creationId xmlns:a16="http://schemas.microsoft.com/office/drawing/2014/main" id="{7B3C4501-A370-1318-7FD9-BADCF393BB5D}"/>
              </a:ext>
            </a:extLst>
          </p:cNvPr>
          <p:cNvPicPr>
            <a:picLocks noChangeAspect="1"/>
          </p:cNvPicPr>
          <p:nvPr/>
        </p:nvPicPr>
        <p:blipFill>
          <a:blip r:embed="rId2"/>
          <a:stretch>
            <a:fillRect/>
          </a:stretch>
        </p:blipFill>
        <p:spPr>
          <a:xfrm>
            <a:off x="838200" y="3429000"/>
            <a:ext cx="10962967" cy="1547282"/>
          </a:xfrm>
          <a:prstGeom prst="rect">
            <a:avLst/>
          </a:prstGeom>
        </p:spPr>
      </p:pic>
      <p:sp>
        <p:nvSpPr>
          <p:cNvPr id="6" name="Slide Number Placeholder 5">
            <a:extLst>
              <a:ext uri="{FF2B5EF4-FFF2-40B4-BE49-F238E27FC236}">
                <a16:creationId xmlns:a16="http://schemas.microsoft.com/office/drawing/2014/main" id="{34892D04-04D2-D54B-CFBB-8F39718A8751}"/>
              </a:ext>
            </a:extLst>
          </p:cNvPr>
          <p:cNvSpPr>
            <a:spLocks noGrp="1"/>
          </p:cNvSpPr>
          <p:nvPr>
            <p:ph type="sldNum" sz="quarter" idx="12"/>
          </p:nvPr>
        </p:nvSpPr>
        <p:spPr/>
        <p:txBody>
          <a:bodyPr/>
          <a:lstStyle/>
          <a:p>
            <a:fld id="{58D452B8-95B0-46A1-9AE7-795525A62ED8}" type="slidenum">
              <a:rPr lang="en-US" smtClean="0"/>
              <a:t>14</a:t>
            </a:fld>
            <a:endParaRPr lang="en-US"/>
          </a:p>
        </p:txBody>
      </p:sp>
    </p:spTree>
    <p:extLst>
      <p:ext uri="{BB962C8B-B14F-4D97-AF65-F5344CB8AC3E}">
        <p14:creationId xmlns:p14="http://schemas.microsoft.com/office/powerpoint/2010/main" val="2771964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A5B1-4190-55C9-3612-F688AF66CCC7}"/>
              </a:ext>
            </a:extLst>
          </p:cNvPr>
          <p:cNvSpPr>
            <a:spLocks noGrp="1"/>
          </p:cNvSpPr>
          <p:nvPr>
            <p:ph type="title"/>
          </p:nvPr>
        </p:nvSpPr>
        <p:spPr/>
        <p:txBody>
          <a:bodyPr/>
          <a:lstStyle/>
          <a:p>
            <a:r>
              <a:rPr lang="en-US" b="1" dirty="0">
                <a:latin typeface="+mn-lt"/>
              </a:rPr>
              <a:t>Module</a:t>
            </a:r>
          </a:p>
        </p:txBody>
      </p:sp>
      <p:sp>
        <p:nvSpPr>
          <p:cNvPr id="3" name="Content Placeholder 2">
            <a:extLst>
              <a:ext uri="{FF2B5EF4-FFF2-40B4-BE49-F238E27FC236}">
                <a16:creationId xmlns:a16="http://schemas.microsoft.com/office/drawing/2014/main" id="{E87896A7-8D2F-F708-7DA6-3E6C56474B92}"/>
              </a:ext>
            </a:extLst>
          </p:cNvPr>
          <p:cNvSpPr>
            <a:spLocks noGrp="1"/>
          </p:cNvSpPr>
          <p:nvPr>
            <p:ph idx="1"/>
          </p:nvPr>
        </p:nvSpPr>
        <p:spPr/>
        <p:txBody>
          <a:bodyPr/>
          <a:lstStyle/>
          <a:p>
            <a:pPr marL="0" indent="0" algn="just">
              <a:buNone/>
            </a:pPr>
            <a:r>
              <a:rPr lang="en-US" dirty="0"/>
              <a:t>It is the ratio of the pitch circle diameter in millimeters to the number of teeth. It is usually denoted by m. </a:t>
            </a:r>
          </a:p>
          <a:p>
            <a:pPr marL="0" indent="0">
              <a:buNone/>
            </a:pPr>
            <a:r>
              <a:rPr lang="en-US" dirty="0"/>
              <a:t>Mathematically, </a:t>
            </a:r>
          </a:p>
          <a:p>
            <a:pPr marL="0" indent="0" algn="ctr">
              <a:buNone/>
            </a:pPr>
            <a:r>
              <a:rPr lang="en-US" dirty="0">
                <a:latin typeface="Cambria" panose="02040503050406030204" pitchFamily="18" charset="0"/>
                <a:ea typeface="Cambria" panose="02040503050406030204" pitchFamily="18" charset="0"/>
              </a:rPr>
              <a:t>Module, m = D /T</a:t>
            </a:r>
          </a:p>
          <a:p>
            <a:pPr marL="0" indent="0" algn="ctr">
              <a:buNone/>
            </a:pP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F2863EF5-2401-1380-4A0A-DB5D4BBA8003}"/>
              </a:ext>
            </a:extLst>
          </p:cNvPr>
          <p:cNvSpPr>
            <a:spLocks noGrp="1"/>
          </p:cNvSpPr>
          <p:nvPr>
            <p:ph type="sldNum" sz="quarter" idx="12"/>
          </p:nvPr>
        </p:nvSpPr>
        <p:spPr/>
        <p:txBody>
          <a:bodyPr/>
          <a:lstStyle/>
          <a:p>
            <a:fld id="{58D452B8-95B0-46A1-9AE7-795525A62ED8}" type="slidenum">
              <a:rPr lang="en-US" smtClean="0"/>
              <a:t>15</a:t>
            </a:fld>
            <a:endParaRPr lang="en-US"/>
          </a:p>
        </p:txBody>
      </p:sp>
    </p:spTree>
    <p:extLst>
      <p:ext uri="{BB962C8B-B14F-4D97-AF65-F5344CB8AC3E}">
        <p14:creationId xmlns:p14="http://schemas.microsoft.com/office/powerpoint/2010/main" val="3946653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2A98-FE48-C985-FF3A-DA3AACB879A1}"/>
              </a:ext>
            </a:extLst>
          </p:cNvPr>
          <p:cNvSpPr>
            <a:spLocks noGrp="1"/>
          </p:cNvSpPr>
          <p:nvPr>
            <p:ph type="title"/>
          </p:nvPr>
        </p:nvSpPr>
        <p:spPr>
          <a:xfrm>
            <a:off x="838200" y="-104087"/>
            <a:ext cx="10515600" cy="1325563"/>
          </a:xfrm>
        </p:spPr>
        <p:txBody>
          <a:bodyPr/>
          <a:lstStyle/>
          <a:p>
            <a:r>
              <a:rPr lang="en-US" b="1" dirty="0">
                <a:latin typeface="+mn-lt"/>
              </a:rPr>
              <a:t>Law of Gearing</a:t>
            </a:r>
          </a:p>
        </p:txBody>
      </p:sp>
      <p:pic>
        <p:nvPicPr>
          <p:cNvPr id="20" name="Picture 19">
            <a:extLst>
              <a:ext uri="{FF2B5EF4-FFF2-40B4-BE49-F238E27FC236}">
                <a16:creationId xmlns:a16="http://schemas.microsoft.com/office/drawing/2014/main" id="{F0FC26F4-5EE6-941E-D31C-5047A8F9D051}"/>
              </a:ext>
            </a:extLst>
          </p:cNvPr>
          <p:cNvPicPr>
            <a:picLocks noChangeAspect="1"/>
          </p:cNvPicPr>
          <p:nvPr/>
        </p:nvPicPr>
        <p:blipFill>
          <a:blip r:embed="rId3">
            <a:biLevel thresh="75000"/>
          </a:blip>
          <a:stretch>
            <a:fillRect/>
          </a:stretch>
        </p:blipFill>
        <p:spPr>
          <a:xfrm rot="20732958">
            <a:off x="6227807" y="1977698"/>
            <a:ext cx="4477375" cy="4020111"/>
          </a:xfrm>
          <a:prstGeom prst="rect">
            <a:avLst/>
          </a:prstGeom>
        </p:spPr>
      </p:pic>
      <p:cxnSp>
        <p:nvCxnSpPr>
          <p:cNvPr id="22" name="Straight Connector 21">
            <a:extLst>
              <a:ext uri="{FF2B5EF4-FFF2-40B4-BE49-F238E27FC236}">
                <a16:creationId xmlns:a16="http://schemas.microsoft.com/office/drawing/2014/main" id="{823D977E-FA36-147C-E5D5-87586F9A9131}"/>
              </a:ext>
            </a:extLst>
          </p:cNvPr>
          <p:cNvCxnSpPr/>
          <p:nvPr/>
        </p:nvCxnSpPr>
        <p:spPr>
          <a:xfrm>
            <a:off x="9350029" y="519461"/>
            <a:ext cx="0" cy="5852160"/>
          </a:xfrm>
          <a:prstGeom prst="line">
            <a:avLst/>
          </a:prstGeom>
          <a:ln w="28575">
            <a:solidFill>
              <a:srgbClr val="DF2995"/>
            </a:solidFill>
            <a:prstDash val="lgDash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0A22C0-2D35-933F-AEC9-1DE99F1B48B4}"/>
              </a:ext>
            </a:extLst>
          </p:cNvPr>
          <p:cNvCxnSpPr>
            <a:cxnSpLocks/>
          </p:cNvCxnSpPr>
          <p:nvPr/>
        </p:nvCxnSpPr>
        <p:spPr>
          <a:xfrm flipV="1">
            <a:off x="6583680" y="1977168"/>
            <a:ext cx="4157587" cy="2943961"/>
          </a:xfrm>
          <a:prstGeom prst="line">
            <a:avLst/>
          </a:prstGeom>
          <a:ln w="28575">
            <a:solidFill>
              <a:srgbClr val="DF2995"/>
            </a:solidFill>
            <a:prstDash val="lg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C5AC47-77C6-816A-CA95-F81D59D8D64C}"/>
              </a:ext>
            </a:extLst>
          </p:cNvPr>
          <p:cNvCxnSpPr>
            <a:cxnSpLocks/>
          </p:cNvCxnSpPr>
          <p:nvPr/>
        </p:nvCxnSpPr>
        <p:spPr>
          <a:xfrm flipV="1">
            <a:off x="8295020" y="1033068"/>
            <a:ext cx="2011680" cy="0"/>
          </a:xfrm>
          <a:prstGeom prst="line">
            <a:avLst/>
          </a:prstGeom>
          <a:ln w="28575">
            <a:solidFill>
              <a:srgbClr val="DF2995"/>
            </a:solidFill>
            <a:prstDash val="lgDash"/>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A02FAC9-93D6-67AB-A12C-80B1D5BC5963}"/>
              </a:ext>
            </a:extLst>
          </p:cNvPr>
          <p:cNvCxnSpPr>
            <a:cxnSpLocks/>
          </p:cNvCxnSpPr>
          <p:nvPr/>
        </p:nvCxnSpPr>
        <p:spPr>
          <a:xfrm flipV="1">
            <a:off x="8358345" y="3180818"/>
            <a:ext cx="1671919" cy="52793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2E8DEF-3F40-8012-BF22-491719C5C9FE}"/>
              </a:ext>
            </a:extLst>
          </p:cNvPr>
          <p:cNvCxnSpPr>
            <a:cxnSpLocks/>
            <a:stCxn id="34" idx="6"/>
          </p:cNvCxnSpPr>
          <p:nvPr/>
        </p:nvCxnSpPr>
        <p:spPr>
          <a:xfrm flipV="1">
            <a:off x="8466494" y="1015132"/>
            <a:ext cx="872442" cy="2641681"/>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0F06D0-8C70-7487-053F-AF91985C0622}"/>
              </a:ext>
            </a:extLst>
          </p:cNvPr>
          <p:cNvCxnSpPr>
            <a:cxnSpLocks/>
          </p:cNvCxnSpPr>
          <p:nvPr/>
        </p:nvCxnSpPr>
        <p:spPr>
          <a:xfrm flipV="1">
            <a:off x="8295020" y="5743965"/>
            <a:ext cx="2011680" cy="0"/>
          </a:xfrm>
          <a:prstGeom prst="line">
            <a:avLst/>
          </a:prstGeom>
          <a:ln w="28575">
            <a:solidFill>
              <a:srgbClr val="DF2995"/>
            </a:solidFill>
            <a:prstDash val="lg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3FBDBB-F9C6-C4DB-F6EB-A71594A6737E}"/>
              </a:ext>
            </a:extLst>
          </p:cNvPr>
          <p:cNvCxnSpPr>
            <a:cxnSpLocks/>
          </p:cNvCxnSpPr>
          <p:nvPr/>
        </p:nvCxnSpPr>
        <p:spPr>
          <a:xfrm flipH="1" flipV="1">
            <a:off x="7119083" y="1977168"/>
            <a:ext cx="3069883" cy="3966966"/>
          </a:xfrm>
          <a:prstGeom prst="line">
            <a:avLst/>
          </a:prstGeom>
          <a:ln w="28575">
            <a:solidFill>
              <a:srgbClr val="00B0F0"/>
            </a:solidFill>
            <a:prstDash val="lgDash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B3BFF-C0E0-5816-B0F9-8B9DAC177B5B}"/>
              </a:ext>
            </a:extLst>
          </p:cNvPr>
          <p:cNvCxnSpPr>
            <a:cxnSpLocks/>
          </p:cNvCxnSpPr>
          <p:nvPr/>
        </p:nvCxnSpPr>
        <p:spPr>
          <a:xfrm flipH="1" flipV="1">
            <a:off x="7900327" y="3987753"/>
            <a:ext cx="1449702" cy="1756212"/>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DAE925-D1FB-5C9D-902C-586B3C1A1791}"/>
              </a:ext>
            </a:extLst>
          </p:cNvPr>
          <p:cNvCxnSpPr>
            <a:cxnSpLocks/>
          </p:cNvCxnSpPr>
          <p:nvPr/>
        </p:nvCxnSpPr>
        <p:spPr>
          <a:xfrm flipH="1" flipV="1">
            <a:off x="9328939" y="990157"/>
            <a:ext cx="1055010" cy="1300334"/>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B0B1BA-4A43-4E8B-4C0B-71BB19ED8621}"/>
              </a:ext>
            </a:extLst>
          </p:cNvPr>
          <p:cNvCxnSpPr>
            <a:cxnSpLocks/>
          </p:cNvCxnSpPr>
          <p:nvPr/>
        </p:nvCxnSpPr>
        <p:spPr>
          <a:xfrm flipH="1" flipV="1">
            <a:off x="8343486" y="3672299"/>
            <a:ext cx="1017637" cy="2063297"/>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99A37C0-A61C-AC61-2EC1-BCEF076DF570}"/>
                  </a:ext>
                </a:extLst>
              </p:cNvPr>
              <p:cNvSpPr txBox="1"/>
              <p:nvPr/>
            </p:nvSpPr>
            <p:spPr>
              <a:xfrm>
                <a:off x="8697202" y="4806417"/>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𝜶</m:t>
                      </m:r>
                    </m:oMath>
                  </m:oMathPara>
                </a14:m>
                <a:endParaRPr lang="en-US" b="1" dirty="0">
                  <a:solidFill>
                    <a:schemeClr val="tx1"/>
                  </a:solidFill>
                </a:endParaRPr>
              </a:p>
            </p:txBody>
          </p:sp>
        </mc:Choice>
        <mc:Fallback xmlns="">
          <p:sp>
            <p:nvSpPr>
              <p:cNvPr id="50" name="TextBox 49">
                <a:extLst>
                  <a:ext uri="{FF2B5EF4-FFF2-40B4-BE49-F238E27FC236}">
                    <a16:creationId xmlns:a16="http://schemas.microsoft.com/office/drawing/2014/main" id="{C99A37C0-A61C-AC61-2EC1-BCEF076DF570}"/>
                  </a:ext>
                </a:extLst>
              </p:cNvPr>
              <p:cNvSpPr txBox="1">
                <a:spLocks noRot="1" noChangeAspect="1" noMove="1" noResize="1" noEditPoints="1" noAdjustHandles="1" noChangeArrowheads="1" noChangeShapeType="1" noTextEdit="1"/>
              </p:cNvSpPr>
              <p:nvPr/>
            </p:nvSpPr>
            <p:spPr>
              <a:xfrm>
                <a:off x="8697202" y="4806417"/>
                <a:ext cx="3930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85F4AFB-1438-D7D9-313D-DEBA72453ED7}"/>
                  </a:ext>
                </a:extLst>
              </p:cNvPr>
              <p:cNvSpPr txBox="1"/>
              <p:nvPr/>
            </p:nvSpPr>
            <p:spPr>
              <a:xfrm>
                <a:off x="9168582" y="1282464"/>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𝜷</m:t>
                      </m:r>
                    </m:oMath>
                  </m:oMathPara>
                </a14:m>
                <a:endParaRPr lang="en-US" b="1" dirty="0">
                  <a:solidFill>
                    <a:schemeClr val="tx1"/>
                  </a:solidFill>
                </a:endParaRPr>
              </a:p>
            </p:txBody>
          </p:sp>
        </mc:Choice>
        <mc:Fallback xmlns="">
          <p:sp>
            <p:nvSpPr>
              <p:cNvPr id="51" name="TextBox 50">
                <a:extLst>
                  <a:ext uri="{FF2B5EF4-FFF2-40B4-BE49-F238E27FC236}">
                    <a16:creationId xmlns:a16="http://schemas.microsoft.com/office/drawing/2014/main" id="{785F4AFB-1438-D7D9-313D-DEBA72453ED7}"/>
                  </a:ext>
                </a:extLst>
              </p:cNvPr>
              <p:cNvSpPr txBox="1">
                <a:spLocks noRot="1" noChangeAspect="1" noMove="1" noResize="1" noEditPoints="1" noAdjustHandles="1" noChangeArrowheads="1" noChangeShapeType="1" noTextEdit="1"/>
              </p:cNvSpPr>
              <p:nvPr/>
            </p:nvSpPr>
            <p:spPr>
              <a:xfrm>
                <a:off x="9168582" y="1282464"/>
                <a:ext cx="393056" cy="369332"/>
              </a:xfrm>
              <a:prstGeom prst="rect">
                <a:avLst/>
              </a:prstGeom>
              <a:blipFill>
                <a:blip r:embed="rId5"/>
                <a:stretch>
                  <a:fillRect b="-13115"/>
                </a:stretch>
              </a:blipFill>
            </p:spPr>
            <p:txBody>
              <a:bodyPr/>
              <a:lstStyle/>
              <a:p>
                <a:r>
                  <a:rPr lang="en-US">
                    <a:noFill/>
                  </a:rPr>
                  <a:t> </a:t>
                </a:r>
              </a:p>
            </p:txBody>
          </p:sp>
        </mc:Fallback>
      </mc:AlternateContent>
      <p:sp>
        <p:nvSpPr>
          <p:cNvPr id="53" name="Arc 52">
            <a:extLst>
              <a:ext uri="{FF2B5EF4-FFF2-40B4-BE49-F238E27FC236}">
                <a16:creationId xmlns:a16="http://schemas.microsoft.com/office/drawing/2014/main" id="{717AC9A5-4234-5302-C7D6-A917A1315586}"/>
              </a:ext>
            </a:extLst>
          </p:cNvPr>
          <p:cNvSpPr/>
          <p:nvPr/>
        </p:nvSpPr>
        <p:spPr>
          <a:xfrm rot="18255022">
            <a:off x="8480715" y="4662998"/>
            <a:ext cx="1019458" cy="898084"/>
          </a:xfrm>
          <a:prstGeom prst="arc">
            <a:avLst>
              <a:gd name="adj1" fmla="val 16200000"/>
              <a:gd name="adj2" fmla="val 18325354"/>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F076385-F7FC-82B7-46BB-71A18B56AADF}"/>
              </a:ext>
            </a:extLst>
          </p:cNvPr>
          <p:cNvSpPr/>
          <p:nvPr/>
        </p:nvSpPr>
        <p:spPr>
          <a:xfrm rot="18255022" flipH="1" flipV="1">
            <a:off x="8966679" y="1193246"/>
            <a:ext cx="744516" cy="557870"/>
          </a:xfrm>
          <a:prstGeom prst="arc">
            <a:avLst>
              <a:gd name="adj1" fmla="val 13976761"/>
              <a:gd name="adj2" fmla="val 43224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0F2B8D84-CE54-630C-D08D-BFBD726E507F}"/>
              </a:ext>
            </a:extLst>
          </p:cNvPr>
          <p:cNvCxnSpPr>
            <a:cxnSpLocks/>
          </p:cNvCxnSpPr>
          <p:nvPr/>
        </p:nvCxnSpPr>
        <p:spPr>
          <a:xfrm>
            <a:off x="8526707" y="3672320"/>
            <a:ext cx="1932433" cy="38518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A420E62-BF16-D52B-5908-229978A5EC5F}"/>
              </a:ext>
            </a:extLst>
          </p:cNvPr>
          <p:cNvSpPr/>
          <p:nvPr/>
        </p:nvSpPr>
        <p:spPr>
          <a:xfrm>
            <a:off x="8332392" y="3591705"/>
            <a:ext cx="134102" cy="13021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291079B-5CA1-48F7-04E2-3ABA3AABA594}"/>
              </a:ext>
            </a:extLst>
          </p:cNvPr>
          <p:cNvSpPr txBox="1"/>
          <p:nvPr/>
        </p:nvSpPr>
        <p:spPr>
          <a:xfrm>
            <a:off x="9812190" y="3166239"/>
            <a:ext cx="397866" cy="369332"/>
          </a:xfrm>
          <a:prstGeom prst="rect">
            <a:avLst/>
          </a:prstGeom>
          <a:noFill/>
        </p:spPr>
        <p:txBody>
          <a:bodyPr wrap="none" rtlCol="0">
            <a:spAutoFit/>
          </a:bodyPr>
          <a:lstStyle/>
          <a:p>
            <a:r>
              <a:rPr lang="en-US" b="1" i="1" dirty="0">
                <a:solidFill>
                  <a:srgbClr val="FFC000"/>
                </a:solidFill>
                <a:latin typeface="Cambria" panose="02040503050406030204" pitchFamily="18" charset="0"/>
                <a:ea typeface="Cambria" panose="02040503050406030204" pitchFamily="18" charset="0"/>
              </a:rPr>
              <a:t>v</a:t>
            </a:r>
            <a:r>
              <a:rPr lang="en-US" b="1" i="1" baseline="-25000" dirty="0">
                <a:solidFill>
                  <a:srgbClr val="FFC000"/>
                </a:solidFill>
                <a:latin typeface="Cambria" panose="02040503050406030204" pitchFamily="18" charset="0"/>
                <a:ea typeface="Cambria" panose="02040503050406030204" pitchFamily="18" charset="0"/>
              </a:rPr>
              <a:t>1</a:t>
            </a:r>
            <a:endParaRPr lang="en-US" b="1" i="1" dirty="0">
              <a:solidFill>
                <a:srgbClr val="FFC000"/>
              </a:solidFill>
              <a:latin typeface="Cambria" panose="02040503050406030204" pitchFamily="18" charset="0"/>
              <a:ea typeface="Cambria" panose="02040503050406030204" pitchFamily="18" charset="0"/>
            </a:endParaRPr>
          </a:p>
        </p:txBody>
      </p:sp>
      <p:sp>
        <p:nvSpPr>
          <p:cNvPr id="61" name="TextBox 60">
            <a:extLst>
              <a:ext uri="{FF2B5EF4-FFF2-40B4-BE49-F238E27FC236}">
                <a16:creationId xmlns:a16="http://schemas.microsoft.com/office/drawing/2014/main" id="{6A1393D5-2332-5165-DA96-C41664BE0B0D}"/>
              </a:ext>
            </a:extLst>
          </p:cNvPr>
          <p:cNvSpPr txBox="1"/>
          <p:nvPr/>
        </p:nvSpPr>
        <p:spPr>
          <a:xfrm>
            <a:off x="10220126" y="4009592"/>
            <a:ext cx="388248" cy="369332"/>
          </a:xfrm>
          <a:prstGeom prst="rect">
            <a:avLst/>
          </a:prstGeom>
          <a:noFill/>
        </p:spPr>
        <p:txBody>
          <a:bodyPr wrap="none" rtlCol="0">
            <a:spAutoFit/>
          </a:bodyPr>
          <a:lstStyle/>
          <a:p>
            <a:r>
              <a:rPr lang="en-US" b="1" i="1" dirty="0">
                <a:solidFill>
                  <a:srgbClr val="00B050"/>
                </a:solidFill>
                <a:latin typeface="Cambria" panose="02040503050406030204" pitchFamily="18" charset="0"/>
                <a:ea typeface="Cambria" panose="02040503050406030204" pitchFamily="18" charset="0"/>
              </a:rPr>
              <a:t>v</a:t>
            </a:r>
            <a:r>
              <a:rPr lang="en-US" b="1" i="1" baseline="-25000" dirty="0">
                <a:solidFill>
                  <a:srgbClr val="00B050"/>
                </a:solidFill>
                <a:latin typeface="Cambria" panose="02040503050406030204" pitchFamily="18" charset="0"/>
                <a:ea typeface="Cambria" panose="02040503050406030204" pitchFamily="18" charset="0"/>
              </a:rPr>
              <a:t>2</a:t>
            </a:r>
            <a:endParaRPr lang="en-US" b="1" i="1" dirty="0">
              <a:solidFill>
                <a:srgbClr val="00B050"/>
              </a:solidFill>
              <a:latin typeface="Cambria" panose="02040503050406030204" pitchFamily="18" charset="0"/>
              <a:ea typeface="Cambria" panose="02040503050406030204" pitchFamily="18" charset="0"/>
            </a:endParaRPr>
          </a:p>
        </p:txBody>
      </p:sp>
      <p:sp>
        <p:nvSpPr>
          <p:cNvPr id="2059" name="Rectangle 2058">
            <a:extLst>
              <a:ext uri="{FF2B5EF4-FFF2-40B4-BE49-F238E27FC236}">
                <a16:creationId xmlns:a16="http://schemas.microsoft.com/office/drawing/2014/main" id="{0B1F2998-2DC4-C742-B88C-DC05D16B8042}"/>
              </a:ext>
            </a:extLst>
          </p:cNvPr>
          <p:cNvSpPr/>
          <p:nvPr/>
        </p:nvSpPr>
        <p:spPr>
          <a:xfrm rot="20138298">
            <a:off x="8386767" y="3689340"/>
            <a:ext cx="130162" cy="1177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1" name="Straight Connector 2050">
            <a:extLst>
              <a:ext uri="{FF2B5EF4-FFF2-40B4-BE49-F238E27FC236}">
                <a16:creationId xmlns:a16="http://schemas.microsoft.com/office/drawing/2014/main" id="{2FF2F046-3CDA-AE05-EE6F-F359F34AACD3}"/>
              </a:ext>
            </a:extLst>
          </p:cNvPr>
          <p:cNvCxnSpPr>
            <a:stCxn id="61" idx="0"/>
          </p:cNvCxnSpPr>
          <p:nvPr/>
        </p:nvCxnSpPr>
        <p:spPr>
          <a:xfrm flipH="1" flipV="1">
            <a:off x="9779012" y="2700318"/>
            <a:ext cx="635238" cy="1309274"/>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3" name="TextBox 2052">
                <a:extLst>
                  <a:ext uri="{FF2B5EF4-FFF2-40B4-BE49-F238E27FC236}">
                    <a16:creationId xmlns:a16="http://schemas.microsoft.com/office/drawing/2014/main" id="{CC6491EF-F660-E5D5-A097-96AA85F4E6E1}"/>
                  </a:ext>
                </a:extLst>
              </p:cNvPr>
              <p:cNvSpPr txBox="1"/>
              <p:nvPr/>
            </p:nvSpPr>
            <p:spPr>
              <a:xfrm>
                <a:off x="8785816" y="3196633"/>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𝜶</m:t>
                      </m:r>
                    </m:oMath>
                  </m:oMathPara>
                </a14:m>
                <a:endParaRPr lang="en-US" b="1" dirty="0">
                  <a:solidFill>
                    <a:schemeClr val="tx1"/>
                  </a:solidFill>
                </a:endParaRPr>
              </a:p>
            </p:txBody>
          </p:sp>
        </mc:Choice>
        <mc:Fallback xmlns="">
          <p:sp>
            <p:nvSpPr>
              <p:cNvPr id="2053" name="TextBox 2052">
                <a:extLst>
                  <a:ext uri="{FF2B5EF4-FFF2-40B4-BE49-F238E27FC236}">
                    <a16:creationId xmlns:a16="http://schemas.microsoft.com/office/drawing/2014/main" id="{CC6491EF-F660-E5D5-A097-96AA85F4E6E1}"/>
                  </a:ext>
                </a:extLst>
              </p:cNvPr>
              <p:cNvSpPr txBox="1">
                <a:spLocks noRot="1" noChangeAspect="1" noMove="1" noResize="1" noEditPoints="1" noAdjustHandles="1" noChangeArrowheads="1" noChangeShapeType="1" noTextEdit="1"/>
              </p:cNvSpPr>
              <p:nvPr/>
            </p:nvSpPr>
            <p:spPr>
              <a:xfrm>
                <a:off x="8785816" y="3196633"/>
                <a:ext cx="39305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4" name="TextBox 2053">
                <a:extLst>
                  <a:ext uri="{FF2B5EF4-FFF2-40B4-BE49-F238E27FC236}">
                    <a16:creationId xmlns:a16="http://schemas.microsoft.com/office/drawing/2014/main" id="{D6D075EF-6198-DB45-9BD4-20487CA29D71}"/>
                  </a:ext>
                </a:extLst>
              </p:cNvPr>
              <p:cNvSpPr txBox="1"/>
              <p:nvPr/>
            </p:nvSpPr>
            <p:spPr>
              <a:xfrm>
                <a:off x="9039469" y="3437901"/>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𝜷</m:t>
                      </m:r>
                    </m:oMath>
                  </m:oMathPara>
                </a14:m>
                <a:endParaRPr lang="en-US" b="1" dirty="0">
                  <a:solidFill>
                    <a:schemeClr val="tx1"/>
                  </a:solidFill>
                </a:endParaRPr>
              </a:p>
            </p:txBody>
          </p:sp>
        </mc:Choice>
        <mc:Fallback xmlns="">
          <p:sp>
            <p:nvSpPr>
              <p:cNvPr id="2054" name="TextBox 2053">
                <a:extLst>
                  <a:ext uri="{FF2B5EF4-FFF2-40B4-BE49-F238E27FC236}">
                    <a16:creationId xmlns:a16="http://schemas.microsoft.com/office/drawing/2014/main" id="{D6D075EF-6198-DB45-9BD4-20487CA29D71}"/>
                  </a:ext>
                </a:extLst>
              </p:cNvPr>
              <p:cNvSpPr txBox="1">
                <a:spLocks noRot="1" noChangeAspect="1" noMove="1" noResize="1" noEditPoints="1" noAdjustHandles="1" noChangeArrowheads="1" noChangeShapeType="1" noTextEdit="1"/>
              </p:cNvSpPr>
              <p:nvPr/>
            </p:nvSpPr>
            <p:spPr>
              <a:xfrm>
                <a:off x="9039469" y="3437901"/>
                <a:ext cx="393056" cy="369332"/>
              </a:xfrm>
              <a:prstGeom prst="rect">
                <a:avLst/>
              </a:prstGeom>
              <a:blipFill>
                <a:blip r:embed="rId7"/>
                <a:stretch>
                  <a:fillRect b="-11475"/>
                </a:stretch>
              </a:blipFill>
            </p:spPr>
            <p:txBody>
              <a:bodyPr/>
              <a:lstStyle/>
              <a:p>
                <a:r>
                  <a:rPr lang="en-US">
                    <a:noFill/>
                  </a:rPr>
                  <a:t> </a:t>
                </a:r>
              </a:p>
            </p:txBody>
          </p:sp>
        </mc:Fallback>
      </mc:AlternateContent>
      <p:sp>
        <p:nvSpPr>
          <p:cNvPr id="2055" name="Arc 2054">
            <a:extLst>
              <a:ext uri="{FF2B5EF4-FFF2-40B4-BE49-F238E27FC236}">
                <a16:creationId xmlns:a16="http://schemas.microsoft.com/office/drawing/2014/main" id="{5DBA523D-618F-3641-9E4A-3E984CF61AC0}"/>
              </a:ext>
            </a:extLst>
          </p:cNvPr>
          <p:cNvSpPr/>
          <p:nvPr/>
        </p:nvSpPr>
        <p:spPr>
          <a:xfrm rot="2376142">
            <a:off x="8372925" y="3036012"/>
            <a:ext cx="1019458" cy="898084"/>
          </a:xfrm>
          <a:prstGeom prst="arc">
            <a:avLst>
              <a:gd name="adj1" fmla="val 16200000"/>
              <a:gd name="adj2" fmla="val 18325354"/>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6" name="Arc 2055">
            <a:extLst>
              <a:ext uri="{FF2B5EF4-FFF2-40B4-BE49-F238E27FC236}">
                <a16:creationId xmlns:a16="http://schemas.microsoft.com/office/drawing/2014/main" id="{6515E3CF-6E5C-AF78-C890-64FB987D42BA}"/>
              </a:ext>
            </a:extLst>
          </p:cNvPr>
          <p:cNvSpPr/>
          <p:nvPr/>
        </p:nvSpPr>
        <p:spPr>
          <a:xfrm rot="12057693" flipH="1" flipV="1">
            <a:off x="8393602" y="2905901"/>
            <a:ext cx="1129206" cy="1465078"/>
          </a:xfrm>
          <a:prstGeom prst="arc">
            <a:avLst>
              <a:gd name="adj1" fmla="val 16840219"/>
              <a:gd name="adj2" fmla="val 296655"/>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7" name="TextBox 2056">
            <a:extLst>
              <a:ext uri="{FF2B5EF4-FFF2-40B4-BE49-F238E27FC236}">
                <a16:creationId xmlns:a16="http://schemas.microsoft.com/office/drawing/2014/main" id="{E79D1659-6C80-57C0-E9EF-D79214A7CE02}"/>
              </a:ext>
            </a:extLst>
          </p:cNvPr>
          <p:cNvSpPr txBox="1"/>
          <p:nvPr/>
        </p:nvSpPr>
        <p:spPr>
          <a:xfrm>
            <a:off x="8932409" y="5769283"/>
            <a:ext cx="428322" cy="369332"/>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O</a:t>
            </a:r>
            <a:r>
              <a:rPr lang="en-US" b="1" i="1" baseline="-25000" dirty="0">
                <a:latin typeface="Cambria" panose="02040503050406030204" pitchFamily="18" charset="0"/>
                <a:ea typeface="Cambria" panose="02040503050406030204" pitchFamily="18" charset="0"/>
              </a:rPr>
              <a:t>1</a:t>
            </a:r>
            <a:endParaRPr lang="en-US" b="1" i="1" dirty="0">
              <a:latin typeface="Cambria" panose="02040503050406030204" pitchFamily="18" charset="0"/>
              <a:ea typeface="Cambria" panose="02040503050406030204" pitchFamily="18" charset="0"/>
            </a:endParaRPr>
          </a:p>
        </p:txBody>
      </p:sp>
      <p:sp>
        <p:nvSpPr>
          <p:cNvPr id="2058" name="TextBox 2057">
            <a:extLst>
              <a:ext uri="{FF2B5EF4-FFF2-40B4-BE49-F238E27FC236}">
                <a16:creationId xmlns:a16="http://schemas.microsoft.com/office/drawing/2014/main" id="{7F1AC742-D1E5-46C0-6F7B-71447EC90C2A}"/>
              </a:ext>
            </a:extLst>
          </p:cNvPr>
          <p:cNvSpPr txBox="1"/>
          <p:nvPr/>
        </p:nvSpPr>
        <p:spPr>
          <a:xfrm>
            <a:off x="9357454" y="627300"/>
            <a:ext cx="428322" cy="369332"/>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O</a:t>
            </a:r>
            <a:r>
              <a:rPr lang="en-US" b="1" i="1" baseline="-25000" dirty="0">
                <a:latin typeface="Cambria" panose="02040503050406030204" pitchFamily="18" charset="0"/>
                <a:ea typeface="Cambria" panose="02040503050406030204" pitchFamily="18" charset="0"/>
              </a:rPr>
              <a:t>2</a:t>
            </a:r>
            <a:endParaRPr lang="en-US" b="1" i="1" dirty="0">
              <a:latin typeface="Cambria" panose="02040503050406030204" pitchFamily="18" charset="0"/>
              <a:ea typeface="Cambria" panose="02040503050406030204" pitchFamily="18" charset="0"/>
            </a:endParaRPr>
          </a:p>
        </p:txBody>
      </p:sp>
      <p:sp>
        <p:nvSpPr>
          <p:cNvPr id="2060" name="Rectangle 2059">
            <a:extLst>
              <a:ext uri="{FF2B5EF4-FFF2-40B4-BE49-F238E27FC236}">
                <a16:creationId xmlns:a16="http://schemas.microsoft.com/office/drawing/2014/main" id="{90C95AAA-A4A4-70CB-3F0E-2BC0D3437B02}"/>
              </a:ext>
            </a:extLst>
          </p:cNvPr>
          <p:cNvSpPr/>
          <p:nvPr/>
        </p:nvSpPr>
        <p:spPr>
          <a:xfrm rot="866355">
            <a:off x="8486802" y="3540874"/>
            <a:ext cx="137234" cy="1373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Arc 2061">
            <a:extLst>
              <a:ext uri="{FF2B5EF4-FFF2-40B4-BE49-F238E27FC236}">
                <a16:creationId xmlns:a16="http://schemas.microsoft.com/office/drawing/2014/main" id="{3B63669E-8639-8F0E-ACC1-DF3D473C8773}"/>
              </a:ext>
            </a:extLst>
          </p:cNvPr>
          <p:cNvSpPr/>
          <p:nvPr/>
        </p:nvSpPr>
        <p:spPr>
          <a:xfrm flipH="1" flipV="1">
            <a:off x="8828843" y="1186748"/>
            <a:ext cx="1137920" cy="988465"/>
          </a:xfrm>
          <a:prstGeom prst="arc">
            <a:avLst/>
          </a:prstGeom>
          <a:ln w="28575">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63" name="TextBox 2062">
                <a:extLst>
                  <a:ext uri="{FF2B5EF4-FFF2-40B4-BE49-F238E27FC236}">
                    <a16:creationId xmlns:a16="http://schemas.microsoft.com/office/drawing/2014/main" id="{626D7FAB-584D-DA67-96B0-188F0059E005}"/>
                  </a:ext>
                </a:extLst>
              </p:cNvPr>
              <p:cNvSpPr txBox="1"/>
              <p:nvPr/>
            </p:nvSpPr>
            <p:spPr>
              <a:xfrm>
                <a:off x="9295664" y="1863014"/>
                <a:ext cx="457176" cy="369332"/>
              </a:xfrm>
              <a:prstGeom prst="rect">
                <a:avLst/>
              </a:prstGeom>
              <a:noFill/>
            </p:spPr>
            <p:txBody>
              <a:bodyPr wrap="none" rtlCol="0">
                <a:spAutoFit/>
              </a:bodyPr>
              <a:lstStyle/>
              <a:p>
                <a14:m>
                  <m:oMath xmlns:m="http://schemas.openxmlformats.org/officeDocument/2006/math">
                    <m:r>
                      <a:rPr lang="en-US" b="1" i="1" dirty="0" smtClean="0">
                        <a:solidFill>
                          <a:srgbClr val="00B050"/>
                        </a:solidFill>
                        <a:latin typeface="Cambria Math" panose="02040503050406030204" pitchFamily="18" charset="0"/>
                        <a:ea typeface="Cambria Math" panose="02040503050406030204" pitchFamily="18" charset="0"/>
                      </a:rPr>
                      <m:t>𝝎</m:t>
                    </m:r>
                  </m:oMath>
                </a14:m>
                <a:r>
                  <a:rPr lang="en-US" b="1" i="1" baseline="-25000" dirty="0">
                    <a:solidFill>
                      <a:srgbClr val="00B050"/>
                    </a:solidFill>
                    <a:latin typeface="Cambria" panose="02040503050406030204" pitchFamily="18" charset="0"/>
                    <a:ea typeface="Cambria" panose="02040503050406030204" pitchFamily="18" charset="0"/>
                  </a:rPr>
                  <a:t>2</a:t>
                </a:r>
                <a:endParaRPr lang="en-US" b="1" i="1" dirty="0">
                  <a:solidFill>
                    <a:srgbClr val="00B050"/>
                  </a:solidFill>
                  <a:latin typeface="Cambria" panose="02040503050406030204" pitchFamily="18" charset="0"/>
                  <a:ea typeface="Cambria" panose="02040503050406030204" pitchFamily="18" charset="0"/>
                </a:endParaRPr>
              </a:p>
            </p:txBody>
          </p:sp>
        </mc:Choice>
        <mc:Fallback xmlns="">
          <p:sp>
            <p:nvSpPr>
              <p:cNvPr id="2063" name="TextBox 2062">
                <a:extLst>
                  <a:ext uri="{FF2B5EF4-FFF2-40B4-BE49-F238E27FC236}">
                    <a16:creationId xmlns:a16="http://schemas.microsoft.com/office/drawing/2014/main" id="{626D7FAB-584D-DA67-96B0-188F0059E005}"/>
                  </a:ext>
                </a:extLst>
              </p:cNvPr>
              <p:cNvSpPr txBox="1">
                <a:spLocks noRot="1" noChangeAspect="1" noMove="1" noResize="1" noEditPoints="1" noAdjustHandles="1" noChangeArrowheads="1" noChangeShapeType="1" noTextEdit="1"/>
              </p:cNvSpPr>
              <p:nvPr/>
            </p:nvSpPr>
            <p:spPr>
              <a:xfrm>
                <a:off x="9295664" y="1863014"/>
                <a:ext cx="457176" cy="369332"/>
              </a:xfrm>
              <a:prstGeom prst="rect">
                <a:avLst/>
              </a:prstGeom>
              <a:blipFill>
                <a:blip r:embed="rId8"/>
                <a:stretch>
                  <a:fillRect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4" name="TextBox 2063">
                <a:extLst>
                  <a:ext uri="{FF2B5EF4-FFF2-40B4-BE49-F238E27FC236}">
                    <a16:creationId xmlns:a16="http://schemas.microsoft.com/office/drawing/2014/main" id="{31B3F0A3-44FC-DAEE-A7CB-710BBDFAF06F}"/>
                  </a:ext>
                </a:extLst>
              </p:cNvPr>
              <p:cNvSpPr txBox="1"/>
              <p:nvPr/>
            </p:nvSpPr>
            <p:spPr>
              <a:xfrm>
                <a:off x="9305582" y="5057051"/>
                <a:ext cx="457176" cy="369332"/>
              </a:xfrm>
              <a:prstGeom prst="rect">
                <a:avLst/>
              </a:prstGeom>
              <a:noFill/>
            </p:spPr>
            <p:txBody>
              <a:bodyPr wrap="none" rtlCol="0">
                <a:spAutoFit/>
              </a:bodyPr>
              <a:lstStyle/>
              <a:p>
                <a14:m>
                  <m:oMath xmlns:m="http://schemas.openxmlformats.org/officeDocument/2006/math">
                    <m:r>
                      <a:rPr lang="en-US" b="1" i="1" dirty="0" smtClean="0">
                        <a:solidFill>
                          <a:srgbClr val="FFC000"/>
                        </a:solidFill>
                        <a:latin typeface="Cambria Math" panose="02040503050406030204" pitchFamily="18" charset="0"/>
                        <a:ea typeface="Cambria Math" panose="02040503050406030204" pitchFamily="18" charset="0"/>
                      </a:rPr>
                      <m:t>𝝎</m:t>
                    </m:r>
                  </m:oMath>
                </a14:m>
                <a:r>
                  <a:rPr lang="en-US" b="1" i="1" baseline="-25000" dirty="0">
                    <a:solidFill>
                      <a:srgbClr val="FFC000"/>
                    </a:solidFill>
                    <a:latin typeface="Cambria" panose="02040503050406030204" pitchFamily="18" charset="0"/>
                    <a:ea typeface="Cambria" panose="02040503050406030204" pitchFamily="18" charset="0"/>
                  </a:rPr>
                  <a:t>1</a:t>
                </a:r>
                <a:endParaRPr lang="en-US" b="1" i="1" dirty="0">
                  <a:solidFill>
                    <a:srgbClr val="FFC000"/>
                  </a:solidFill>
                  <a:latin typeface="Cambria" panose="02040503050406030204" pitchFamily="18" charset="0"/>
                  <a:ea typeface="Cambria" panose="02040503050406030204" pitchFamily="18" charset="0"/>
                </a:endParaRPr>
              </a:p>
            </p:txBody>
          </p:sp>
        </mc:Choice>
        <mc:Fallback xmlns="">
          <p:sp>
            <p:nvSpPr>
              <p:cNvPr id="2064" name="TextBox 2063">
                <a:extLst>
                  <a:ext uri="{FF2B5EF4-FFF2-40B4-BE49-F238E27FC236}">
                    <a16:creationId xmlns:a16="http://schemas.microsoft.com/office/drawing/2014/main" id="{31B3F0A3-44FC-DAEE-A7CB-710BBDFAF06F}"/>
                  </a:ext>
                </a:extLst>
              </p:cNvPr>
              <p:cNvSpPr txBox="1">
                <a:spLocks noRot="1" noChangeAspect="1" noMove="1" noResize="1" noEditPoints="1" noAdjustHandles="1" noChangeArrowheads="1" noChangeShapeType="1" noTextEdit="1"/>
              </p:cNvSpPr>
              <p:nvPr/>
            </p:nvSpPr>
            <p:spPr>
              <a:xfrm>
                <a:off x="9305582" y="5057051"/>
                <a:ext cx="457176" cy="369332"/>
              </a:xfrm>
              <a:prstGeom prst="rect">
                <a:avLst/>
              </a:prstGeom>
              <a:blipFill>
                <a:blip r:embed="rId9"/>
                <a:stretch>
                  <a:fillRect b="-21667"/>
                </a:stretch>
              </a:blipFill>
            </p:spPr>
            <p:txBody>
              <a:bodyPr/>
              <a:lstStyle/>
              <a:p>
                <a:r>
                  <a:rPr lang="en-US">
                    <a:noFill/>
                  </a:rPr>
                  <a:t> </a:t>
                </a:r>
              </a:p>
            </p:txBody>
          </p:sp>
        </mc:Fallback>
      </mc:AlternateContent>
      <p:sp>
        <p:nvSpPr>
          <p:cNvPr id="2065" name="Arc 2064">
            <a:extLst>
              <a:ext uri="{FF2B5EF4-FFF2-40B4-BE49-F238E27FC236}">
                <a16:creationId xmlns:a16="http://schemas.microsoft.com/office/drawing/2014/main" id="{0A76D573-A31D-8CF1-6BA3-A9DB6BDD132F}"/>
              </a:ext>
            </a:extLst>
          </p:cNvPr>
          <p:cNvSpPr/>
          <p:nvPr/>
        </p:nvSpPr>
        <p:spPr>
          <a:xfrm flipH="1">
            <a:off x="8942641" y="5122045"/>
            <a:ext cx="1137920" cy="961589"/>
          </a:xfrm>
          <a:prstGeom prst="arc">
            <a:avLst/>
          </a:prstGeom>
          <a:ln w="28575">
            <a:solidFill>
              <a:srgbClr val="FFC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6" name="TextBox 2065">
            <a:extLst>
              <a:ext uri="{FF2B5EF4-FFF2-40B4-BE49-F238E27FC236}">
                <a16:creationId xmlns:a16="http://schemas.microsoft.com/office/drawing/2014/main" id="{8042B7C9-17BD-E87B-AE54-6AD196B7C9AF}"/>
              </a:ext>
            </a:extLst>
          </p:cNvPr>
          <p:cNvSpPr txBox="1"/>
          <p:nvPr/>
        </p:nvSpPr>
        <p:spPr>
          <a:xfrm>
            <a:off x="7995904" y="3378742"/>
            <a:ext cx="340158" cy="369332"/>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Q</a:t>
            </a:r>
          </a:p>
        </p:txBody>
      </p:sp>
      <p:sp>
        <p:nvSpPr>
          <p:cNvPr id="2067" name="TextBox 2066">
            <a:extLst>
              <a:ext uri="{FF2B5EF4-FFF2-40B4-BE49-F238E27FC236}">
                <a16:creationId xmlns:a16="http://schemas.microsoft.com/office/drawing/2014/main" id="{B226F0CE-6E30-19F5-A80F-18EB0E33ADEE}"/>
              </a:ext>
            </a:extLst>
          </p:cNvPr>
          <p:cNvSpPr txBox="1"/>
          <p:nvPr/>
        </p:nvSpPr>
        <p:spPr>
          <a:xfrm>
            <a:off x="8992490" y="2720638"/>
            <a:ext cx="322524" cy="369332"/>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P</a:t>
            </a:r>
          </a:p>
        </p:txBody>
      </p:sp>
      <p:sp>
        <p:nvSpPr>
          <p:cNvPr id="2068" name="TextBox 2067">
            <a:extLst>
              <a:ext uri="{FF2B5EF4-FFF2-40B4-BE49-F238E27FC236}">
                <a16:creationId xmlns:a16="http://schemas.microsoft.com/office/drawing/2014/main" id="{850ED60B-CF51-80DD-B0D1-CB63AC5F80A6}"/>
              </a:ext>
            </a:extLst>
          </p:cNvPr>
          <p:cNvSpPr txBox="1"/>
          <p:nvPr/>
        </p:nvSpPr>
        <p:spPr>
          <a:xfrm>
            <a:off x="9571615" y="2334640"/>
            <a:ext cx="322524" cy="369332"/>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E</a:t>
            </a:r>
          </a:p>
        </p:txBody>
      </p:sp>
      <p:sp>
        <p:nvSpPr>
          <p:cNvPr id="2069" name="TextBox 2068">
            <a:extLst>
              <a:ext uri="{FF2B5EF4-FFF2-40B4-BE49-F238E27FC236}">
                <a16:creationId xmlns:a16="http://schemas.microsoft.com/office/drawing/2014/main" id="{D4A76344-B4E1-3DBE-601F-61BDFBF5842A}"/>
              </a:ext>
            </a:extLst>
          </p:cNvPr>
          <p:cNvSpPr txBox="1"/>
          <p:nvPr/>
        </p:nvSpPr>
        <p:spPr>
          <a:xfrm>
            <a:off x="10244343" y="2222700"/>
            <a:ext cx="336952" cy="369332"/>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N</a:t>
            </a:r>
          </a:p>
        </p:txBody>
      </p:sp>
      <p:sp>
        <p:nvSpPr>
          <p:cNvPr id="2070" name="TextBox 2069">
            <a:extLst>
              <a:ext uri="{FF2B5EF4-FFF2-40B4-BE49-F238E27FC236}">
                <a16:creationId xmlns:a16="http://schemas.microsoft.com/office/drawing/2014/main" id="{9B6F6288-144E-37F1-C61D-8CFB17A3D6CF}"/>
              </a:ext>
            </a:extLst>
          </p:cNvPr>
          <p:cNvSpPr txBox="1"/>
          <p:nvPr/>
        </p:nvSpPr>
        <p:spPr>
          <a:xfrm>
            <a:off x="7630139" y="3683248"/>
            <a:ext cx="373820" cy="369332"/>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M</a:t>
            </a:r>
          </a:p>
        </p:txBody>
      </p:sp>
      <p:sp>
        <p:nvSpPr>
          <p:cNvPr id="2071" name="TextBox 2070">
            <a:extLst>
              <a:ext uri="{FF2B5EF4-FFF2-40B4-BE49-F238E27FC236}">
                <a16:creationId xmlns:a16="http://schemas.microsoft.com/office/drawing/2014/main" id="{A7787D13-2C96-88BC-01B6-7D8054986B71}"/>
              </a:ext>
            </a:extLst>
          </p:cNvPr>
          <p:cNvSpPr txBox="1"/>
          <p:nvPr/>
        </p:nvSpPr>
        <p:spPr>
          <a:xfrm>
            <a:off x="9959688" y="2923412"/>
            <a:ext cx="311304" cy="369332"/>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C</a:t>
            </a:r>
          </a:p>
        </p:txBody>
      </p:sp>
      <p:sp>
        <p:nvSpPr>
          <p:cNvPr id="2072" name="TextBox 2071">
            <a:extLst>
              <a:ext uri="{FF2B5EF4-FFF2-40B4-BE49-F238E27FC236}">
                <a16:creationId xmlns:a16="http://schemas.microsoft.com/office/drawing/2014/main" id="{19CB0877-CE99-3412-9D89-3F13D5EEA2DB}"/>
              </a:ext>
            </a:extLst>
          </p:cNvPr>
          <p:cNvSpPr txBox="1"/>
          <p:nvPr/>
        </p:nvSpPr>
        <p:spPr>
          <a:xfrm>
            <a:off x="10406453" y="3869074"/>
            <a:ext cx="341760" cy="369332"/>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D</a:t>
            </a:r>
          </a:p>
        </p:txBody>
      </p:sp>
      <mc:AlternateContent xmlns:mc="http://schemas.openxmlformats.org/markup-compatibility/2006" xmlns:a14="http://schemas.microsoft.com/office/drawing/2010/main">
        <mc:Choice Requires="a14">
          <p:sp>
            <p:nvSpPr>
              <p:cNvPr id="2073" name="TextBox 2072">
                <a:extLst>
                  <a:ext uri="{FF2B5EF4-FFF2-40B4-BE49-F238E27FC236}">
                    <a16:creationId xmlns:a16="http://schemas.microsoft.com/office/drawing/2014/main" id="{517A9E01-56A2-9DAA-ABAB-13AED50EB2E3}"/>
                  </a:ext>
                </a:extLst>
              </p:cNvPr>
              <p:cNvSpPr txBox="1"/>
              <p:nvPr/>
            </p:nvSpPr>
            <p:spPr>
              <a:xfrm>
                <a:off x="843280" y="772160"/>
                <a:ext cx="2882840" cy="1200329"/>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Let </a:t>
                </a:r>
                <a:r>
                  <a:rPr lang="en-US" sz="2400" i="1" dirty="0">
                    <a:latin typeface="Cambria" panose="02040503050406030204" pitchFamily="18" charset="0"/>
                    <a:ea typeface="Cambria" panose="02040503050406030204" pitchFamily="18" charset="0"/>
                  </a:rPr>
                  <a:t>QED</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𝑎𝑛𝑑</m:t>
                    </m:r>
                  </m:oMath>
                </a14:m>
                <a:r>
                  <a:rPr lang="en-US" sz="2400" dirty="0">
                    <a:latin typeface="Cambria" panose="02040503050406030204" pitchFamily="18" charset="0"/>
                    <a:ea typeface="Cambria" panose="02040503050406030204" pitchFamily="18" charset="0"/>
                  </a:rPr>
                  <a:t> </a:t>
                </a:r>
                <a:r>
                  <a:rPr lang="en-US" sz="2400" i="1" dirty="0">
                    <a:latin typeface="Cambria" panose="02040503050406030204" pitchFamily="18" charset="0"/>
                    <a:ea typeface="Cambria" panose="02040503050406030204" pitchFamily="18" charset="0"/>
                  </a:rPr>
                  <a:t>QEC</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Cambria" panose="02040503050406030204" pitchFamily="18" charset="0"/>
                    <a:ea typeface="Cambria" panose="02040503050406030204" pitchFamily="18" charset="0"/>
                  </a:rPr>
                  <a:t>;</a:t>
                </a:r>
              </a:p>
              <a:p>
                <a:r>
                  <a:rPr lang="en-US" sz="2400" i="1" dirty="0">
                    <a:latin typeface="Cambria" panose="02040503050406030204" pitchFamily="18" charset="0"/>
                    <a:ea typeface="Cambria" panose="02040503050406030204" pitchFamily="18" charset="0"/>
                  </a:rPr>
                  <a:t>QE</a:t>
                </a:r>
                <a:r>
                  <a:rPr lang="en-US" sz="2400" dirty="0">
                    <a:latin typeface="Cambria" panose="02040503050406030204" pitchFamily="18" charset="0"/>
                    <a:ea typeface="Cambria" panose="02040503050406030204" pitchFamily="18" charset="0"/>
                  </a:rPr>
                  <a:t> = </a:t>
                </a:r>
                <a:r>
                  <a:rPr lang="en-US" sz="2400" i="1" dirty="0">
                    <a:latin typeface="Cambria" panose="02040503050406030204" pitchFamily="18" charset="0"/>
                    <a:ea typeface="Cambria" panose="02040503050406030204" pitchFamily="18" charset="0"/>
                  </a:rPr>
                  <a:t>v</a:t>
                </a:r>
                <a:r>
                  <a:rPr lang="en-US" sz="2400" baseline="-25000" dirty="0">
                    <a:latin typeface="Cambria" panose="02040503050406030204" pitchFamily="18" charset="0"/>
                    <a:ea typeface="Cambria" panose="02040503050406030204" pitchFamily="18" charset="0"/>
                  </a:rPr>
                  <a:t>1</a:t>
                </a:r>
                <a:r>
                  <a:rPr lang="en-US" sz="2400" dirty="0">
                    <a:latin typeface="Cambria" panose="02040503050406030204" pitchFamily="18" charset="0"/>
                    <a:ea typeface="Cambria" panose="02040503050406030204" pitchFamily="18" charset="0"/>
                  </a:rPr>
                  <a:t> cos</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𝛼</m:t>
                    </m:r>
                  </m:oMath>
                </a14:m>
                <a:r>
                  <a:rPr lang="en-US" sz="2400" dirty="0">
                    <a:solidFill>
                      <a:schemeClr val="tx1"/>
                    </a:solidFill>
                  </a:rPr>
                  <a:t> </a:t>
                </a:r>
              </a:p>
              <a:p>
                <a:r>
                  <a:rPr lang="en-US" sz="2400" i="1" dirty="0">
                    <a:latin typeface="Cambria" panose="02040503050406030204" pitchFamily="18" charset="0"/>
                    <a:ea typeface="Cambria" panose="02040503050406030204" pitchFamily="18" charset="0"/>
                  </a:rPr>
                  <a:t>QE</a:t>
                </a:r>
                <a:r>
                  <a:rPr lang="en-US" sz="2400" dirty="0">
                    <a:latin typeface="Cambria" panose="02040503050406030204" pitchFamily="18" charset="0"/>
                    <a:ea typeface="Cambria" panose="02040503050406030204" pitchFamily="18" charset="0"/>
                  </a:rPr>
                  <a:t> = </a:t>
                </a:r>
                <a:r>
                  <a:rPr lang="en-US" sz="2400" i="1" dirty="0">
                    <a:latin typeface="Cambria" panose="02040503050406030204" pitchFamily="18" charset="0"/>
                    <a:ea typeface="Cambria" panose="02040503050406030204" pitchFamily="18" charset="0"/>
                  </a:rPr>
                  <a:t>v</a:t>
                </a:r>
                <a:r>
                  <a:rPr lang="en-US" sz="2400" baseline="-25000" dirty="0">
                    <a:latin typeface="Cambria" panose="02040503050406030204" pitchFamily="18" charset="0"/>
                    <a:ea typeface="Cambria" panose="02040503050406030204" pitchFamily="18" charset="0"/>
                  </a:rPr>
                  <a:t>2</a:t>
                </a:r>
                <a:r>
                  <a:rPr lang="en-US" sz="2400" dirty="0">
                    <a:latin typeface="Cambria" panose="02040503050406030204" pitchFamily="18" charset="0"/>
                    <a:ea typeface="Cambria" panose="02040503050406030204" pitchFamily="18" charset="0"/>
                  </a:rPr>
                  <a:t> cos</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𝛽</m:t>
                    </m:r>
                  </m:oMath>
                </a14:m>
                <a:endParaRPr lang="en-US" sz="2400" dirty="0">
                  <a:latin typeface="Cambria" panose="02040503050406030204" pitchFamily="18" charset="0"/>
                  <a:ea typeface="Cambria" panose="02040503050406030204" pitchFamily="18" charset="0"/>
                </a:endParaRPr>
              </a:p>
            </p:txBody>
          </p:sp>
        </mc:Choice>
        <mc:Fallback xmlns="">
          <p:sp>
            <p:nvSpPr>
              <p:cNvPr id="2073" name="TextBox 2072">
                <a:extLst>
                  <a:ext uri="{FF2B5EF4-FFF2-40B4-BE49-F238E27FC236}">
                    <a16:creationId xmlns:a16="http://schemas.microsoft.com/office/drawing/2014/main" id="{517A9E01-56A2-9DAA-ABAB-13AED50EB2E3}"/>
                  </a:ext>
                </a:extLst>
              </p:cNvPr>
              <p:cNvSpPr txBox="1">
                <a:spLocks noRot="1" noChangeAspect="1" noMove="1" noResize="1" noEditPoints="1" noAdjustHandles="1" noChangeArrowheads="1" noChangeShapeType="1" noTextEdit="1"/>
              </p:cNvSpPr>
              <p:nvPr/>
            </p:nvSpPr>
            <p:spPr>
              <a:xfrm>
                <a:off x="843280" y="772160"/>
                <a:ext cx="2882840" cy="1200329"/>
              </a:xfrm>
              <a:prstGeom prst="rect">
                <a:avLst/>
              </a:prstGeom>
              <a:blipFill>
                <a:blip r:embed="rId10"/>
                <a:stretch>
                  <a:fillRect l="-3171" t="-4061" r="-253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4" name="TextBox 2073">
                <a:extLst>
                  <a:ext uri="{FF2B5EF4-FFF2-40B4-BE49-F238E27FC236}">
                    <a16:creationId xmlns:a16="http://schemas.microsoft.com/office/drawing/2014/main" id="{34635E68-7EC1-ABCD-E3B0-4D4B41D50AA3}"/>
                  </a:ext>
                </a:extLst>
              </p:cNvPr>
              <p:cNvSpPr txBox="1"/>
              <p:nvPr/>
            </p:nvSpPr>
            <p:spPr>
              <a:xfrm>
                <a:off x="883319" y="1981468"/>
                <a:ext cx="7567432" cy="2694071"/>
              </a:xfrm>
              <a:prstGeom prst="rect">
                <a:avLst/>
              </a:prstGeom>
              <a:noFill/>
            </p:spPr>
            <p:txBody>
              <a:bodyPr wrap="square" rtlCol="0">
                <a:spAutoFit/>
              </a:bodyPr>
              <a:lstStyle/>
              <a:p>
                <a:r>
                  <a:rPr lang="en-US" sz="2400" i="1" dirty="0">
                    <a:latin typeface="Cambria" panose="02040503050406030204" pitchFamily="18" charset="0"/>
                    <a:ea typeface="Cambria" panose="02040503050406030204" pitchFamily="18" charset="0"/>
                  </a:rPr>
                  <a:t>v</a:t>
                </a:r>
                <a:r>
                  <a:rPr lang="en-US" sz="2400" baseline="-25000" dirty="0">
                    <a:latin typeface="Cambria" panose="02040503050406030204" pitchFamily="18" charset="0"/>
                    <a:ea typeface="Cambria" panose="02040503050406030204" pitchFamily="18" charset="0"/>
                  </a:rPr>
                  <a:t>2</a:t>
                </a:r>
                <a:r>
                  <a:rPr lang="en-US" sz="2400" dirty="0">
                    <a:latin typeface="Cambria" panose="02040503050406030204" pitchFamily="18" charset="0"/>
                    <a:ea typeface="Cambria" panose="02040503050406030204" pitchFamily="18" charset="0"/>
                  </a:rPr>
                  <a:t> cos</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 </m:t>
                    </m:r>
                  </m:oMath>
                </a14:m>
                <a:r>
                  <a:rPr lang="en-US" sz="2400" dirty="0">
                    <a:latin typeface="Cambria" panose="02040503050406030204" pitchFamily="18" charset="0"/>
                    <a:ea typeface="Cambria" panose="02040503050406030204" pitchFamily="18" charset="0"/>
                  </a:rPr>
                  <a:t>= </a:t>
                </a:r>
                <a:r>
                  <a:rPr lang="en-US" sz="2400" i="1" dirty="0">
                    <a:latin typeface="Cambria" panose="02040503050406030204" pitchFamily="18" charset="0"/>
                    <a:ea typeface="Cambria" panose="02040503050406030204" pitchFamily="18" charset="0"/>
                  </a:rPr>
                  <a:t>v</a:t>
                </a:r>
                <a:r>
                  <a:rPr lang="en-US" sz="2400" baseline="-25000" dirty="0">
                    <a:latin typeface="Cambria" panose="02040503050406030204" pitchFamily="18" charset="0"/>
                    <a:ea typeface="Cambria" panose="02040503050406030204" pitchFamily="18" charset="0"/>
                  </a:rPr>
                  <a:t>1</a:t>
                </a:r>
                <a:r>
                  <a:rPr lang="en-US" sz="2400" dirty="0">
                    <a:latin typeface="Cambria" panose="02040503050406030204" pitchFamily="18" charset="0"/>
                    <a:ea typeface="Cambria" panose="02040503050406030204" pitchFamily="18" charset="0"/>
                  </a:rPr>
                  <a:t> cos</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𝛼</m:t>
                    </m:r>
                  </m:oMath>
                </a14:m>
                <a:r>
                  <a:rPr lang="en-US" sz="2400" dirty="0">
                    <a:solidFill>
                      <a:schemeClr val="tx1"/>
                    </a:solidFill>
                  </a:rPr>
                  <a:t> </a:t>
                </a:r>
              </a:p>
              <a:p>
                <a:r>
                  <a:rPr lang="en-US" sz="2400" i="1" dirty="0">
                    <a:latin typeface="Cambria" panose="02040503050406030204" pitchFamily="18" charset="0"/>
                    <a:ea typeface="Cambria" panose="02040503050406030204" pitchFamily="18" charset="0"/>
                  </a:rPr>
                  <a:t>v</a:t>
                </a:r>
                <a:r>
                  <a:rPr lang="en-US" sz="2400" baseline="-25000" dirty="0">
                    <a:latin typeface="Cambria" panose="02040503050406030204" pitchFamily="18" charset="0"/>
                    <a:ea typeface="Cambria" panose="02040503050406030204" pitchFamily="18" charset="0"/>
                  </a:rPr>
                  <a:t>1 </a:t>
                </a:r>
                <a:r>
                  <a:rPr lang="en-US" sz="2400" dirty="0">
                    <a:latin typeface="Cambria" panose="02040503050406030204" pitchFamily="18" charset="0"/>
                    <a:ea typeface="Cambria" panose="02040503050406030204" pitchFamily="18" charset="0"/>
                  </a:rPr>
                  <a:t> = </a:t>
                </a:r>
                <a:r>
                  <a:rPr lang="en-US" sz="2400" i="1" dirty="0">
                    <a:latin typeface="Cambria" panose="02040503050406030204" pitchFamily="18" charset="0"/>
                    <a:ea typeface="Cambria" panose="02040503050406030204" pitchFamily="18" charset="0"/>
                  </a:rPr>
                  <a:t>O</a:t>
                </a:r>
                <a:r>
                  <a:rPr lang="en-US" sz="2400" baseline="-25000" dirty="0">
                    <a:latin typeface="Cambria" panose="02040503050406030204" pitchFamily="18" charset="0"/>
                    <a:ea typeface="Cambria" panose="02040503050406030204" pitchFamily="18" charset="0"/>
                  </a:rPr>
                  <a:t>1</a:t>
                </a:r>
                <a:r>
                  <a:rPr lang="en-US" sz="2400" i="1" dirty="0">
                    <a:latin typeface="Cambria" panose="02040503050406030204" pitchFamily="18" charset="0"/>
                    <a:ea typeface="Cambria" panose="02040503050406030204" pitchFamily="18" charset="0"/>
                  </a:rPr>
                  <a:t>Q</a:t>
                </a:r>
                <a:r>
                  <a:rPr lang="en-US" sz="2400" dirty="0">
                    <a:latin typeface="Cambria" panose="02040503050406030204" pitchFamily="18" charset="0"/>
                    <a:ea typeface="Cambria"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a:t>
                </a:r>
                <a14:m>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𝜔</m:t>
                    </m:r>
                  </m:oMath>
                </a14:m>
                <a:r>
                  <a:rPr lang="en-US" sz="2400" i="1" baseline="-25000" dirty="0">
                    <a:solidFill>
                      <a:schemeClr val="tx1"/>
                    </a:solidFill>
                    <a:latin typeface="Cambria" panose="02040503050406030204" pitchFamily="18" charset="0"/>
                    <a:ea typeface="Cambria" panose="02040503050406030204" pitchFamily="18" charset="0"/>
                  </a:rPr>
                  <a:t>1</a:t>
                </a:r>
                <a:endParaRPr lang="en-US" sz="2400" i="1" dirty="0">
                  <a:solidFill>
                    <a:schemeClr val="tx1"/>
                  </a:solidFill>
                  <a:latin typeface="Cambria" panose="02040503050406030204" pitchFamily="18" charset="0"/>
                  <a:ea typeface="Cambria" panose="02040503050406030204" pitchFamily="18" charset="0"/>
                </a:endParaRPr>
              </a:p>
              <a:p>
                <a:r>
                  <a:rPr lang="en-US" sz="2400" i="1" dirty="0">
                    <a:latin typeface="Cambria" panose="02040503050406030204" pitchFamily="18" charset="0"/>
                    <a:ea typeface="Cambria" panose="02040503050406030204" pitchFamily="18" charset="0"/>
                  </a:rPr>
                  <a:t>v</a:t>
                </a:r>
                <a:r>
                  <a:rPr lang="en-US" sz="2400" baseline="-25000" dirty="0">
                    <a:latin typeface="Cambria" panose="02040503050406030204" pitchFamily="18" charset="0"/>
                    <a:ea typeface="Cambria" panose="02040503050406030204" pitchFamily="18" charset="0"/>
                  </a:rPr>
                  <a:t>2 </a:t>
                </a:r>
                <a:r>
                  <a:rPr lang="en-US" sz="2400" dirty="0">
                    <a:latin typeface="Cambria" panose="02040503050406030204" pitchFamily="18" charset="0"/>
                    <a:ea typeface="Cambria" panose="02040503050406030204" pitchFamily="18" charset="0"/>
                  </a:rPr>
                  <a:t> = </a:t>
                </a:r>
                <a:r>
                  <a:rPr lang="en-US" sz="2400" i="1" dirty="0">
                    <a:latin typeface="Cambria" panose="02040503050406030204" pitchFamily="18" charset="0"/>
                    <a:ea typeface="Cambria" panose="02040503050406030204" pitchFamily="18" charset="0"/>
                  </a:rPr>
                  <a:t>O</a:t>
                </a:r>
                <a:r>
                  <a:rPr lang="en-US" sz="2400" baseline="-25000" dirty="0">
                    <a:latin typeface="Cambria" panose="02040503050406030204" pitchFamily="18" charset="0"/>
                    <a:ea typeface="Cambria" panose="02040503050406030204" pitchFamily="18" charset="0"/>
                  </a:rPr>
                  <a:t>2</a:t>
                </a:r>
                <a:r>
                  <a:rPr lang="en-US" sz="2400" i="1" dirty="0">
                    <a:latin typeface="Cambria" panose="02040503050406030204" pitchFamily="18" charset="0"/>
                    <a:ea typeface="Cambria" panose="02040503050406030204" pitchFamily="18" charset="0"/>
                  </a:rPr>
                  <a:t>Q</a:t>
                </a:r>
                <a:r>
                  <a:rPr lang="en-US" sz="2400" dirty="0">
                    <a:latin typeface="Cambria" panose="02040503050406030204" pitchFamily="18" charset="0"/>
                    <a:ea typeface="Cambria"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a:t>
                </a:r>
                <a14:m>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𝜔</m:t>
                    </m:r>
                  </m:oMath>
                </a14:m>
                <a:r>
                  <a:rPr lang="en-US" sz="2400" i="1" baseline="-25000" dirty="0">
                    <a:solidFill>
                      <a:schemeClr val="tx1"/>
                    </a:solidFill>
                    <a:latin typeface="Cambria" panose="02040503050406030204" pitchFamily="18" charset="0"/>
                    <a:ea typeface="Cambria" panose="02040503050406030204" pitchFamily="18" charset="0"/>
                  </a:rPr>
                  <a:t>2</a:t>
                </a:r>
              </a:p>
              <a:p>
                <a:endParaRPr lang="en-US" sz="2400" i="1" baseline="-250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a:t>
                </a:r>
                <a:r>
                  <a:rPr lang="en-US" sz="2400" i="1" dirty="0">
                    <a:latin typeface="Cambria" panose="02040503050406030204" pitchFamily="18" charset="0"/>
                    <a:ea typeface="Cambria" panose="02040503050406030204" pitchFamily="18" charset="0"/>
                  </a:rPr>
                  <a:t>O</a:t>
                </a:r>
                <a:r>
                  <a:rPr lang="en-US" sz="2400" baseline="-25000" dirty="0">
                    <a:latin typeface="Cambria" panose="02040503050406030204" pitchFamily="18" charset="0"/>
                    <a:ea typeface="Cambria" panose="02040503050406030204" pitchFamily="18" charset="0"/>
                  </a:rPr>
                  <a:t>1</a:t>
                </a:r>
                <a:r>
                  <a:rPr lang="en-US" sz="2400" i="1" dirty="0">
                    <a:latin typeface="Cambria" panose="02040503050406030204" pitchFamily="18" charset="0"/>
                    <a:ea typeface="Cambria" panose="02040503050406030204" pitchFamily="18" charset="0"/>
                  </a:rPr>
                  <a:t>Q</a:t>
                </a:r>
                <a:r>
                  <a:rPr lang="en-US" sz="2400" dirty="0">
                    <a:latin typeface="Cambria" panose="02040503050406030204" pitchFamily="18" charset="0"/>
                    <a:ea typeface="Cambria"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a:t>
                </a:r>
                <a14:m>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𝜔</m:t>
                    </m:r>
                  </m:oMath>
                </a14:m>
                <a:r>
                  <a:rPr lang="en-US" sz="2400" i="1" baseline="-25000" dirty="0">
                    <a:solidFill>
                      <a:schemeClr val="tx1"/>
                    </a:solidFill>
                    <a:latin typeface="Cambria" panose="02040503050406030204" pitchFamily="18" charset="0"/>
                    <a:ea typeface="Cambria" panose="02040503050406030204" pitchFamily="18" charset="0"/>
                  </a:rPr>
                  <a:t>1</a:t>
                </a:r>
                <a:r>
                  <a:rPr lang="en-US" sz="2400" dirty="0">
                    <a:solidFill>
                      <a:schemeClr val="tx1"/>
                    </a:solidFill>
                    <a:latin typeface="Cambria" panose="02040503050406030204" pitchFamily="18" charset="0"/>
                    <a:ea typeface="Cambria" panose="02040503050406030204" pitchFamily="18" charset="0"/>
                  </a:rPr>
                  <a:t>)</a:t>
                </a:r>
                <a:r>
                  <a:rPr lang="en-US" sz="2400" dirty="0">
                    <a:latin typeface="Cambria" panose="02040503050406030204" pitchFamily="18" charset="0"/>
                    <a:ea typeface="Cambria" panose="02040503050406030204" pitchFamily="18" charset="0"/>
                  </a:rPr>
                  <a:t> cos</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𝛼</m:t>
                    </m:r>
                  </m:oMath>
                </a14:m>
                <a:r>
                  <a:rPr lang="en-US" sz="2400" dirty="0">
                    <a:solidFill>
                      <a:schemeClr val="tx1"/>
                    </a:solidFill>
                  </a:rPr>
                  <a:t>  = </a:t>
                </a:r>
                <a:r>
                  <a:rPr lang="en-US" sz="2400" dirty="0">
                    <a:solidFill>
                      <a:schemeClr val="tx1"/>
                    </a:solidFill>
                    <a:latin typeface="Cambria" panose="02040503050406030204" pitchFamily="18" charset="0"/>
                    <a:ea typeface="Cambria" panose="02040503050406030204" pitchFamily="18" charset="0"/>
                  </a:rPr>
                  <a:t>(</a:t>
                </a:r>
                <a:r>
                  <a:rPr lang="en-US" sz="2400" i="1" dirty="0">
                    <a:latin typeface="Cambria" panose="02040503050406030204" pitchFamily="18" charset="0"/>
                    <a:ea typeface="Cambria" panose="02040503050406030204" pitchFamily="18" charset="0"/>
                  </a:rPr>
                  <a:t>O</a:t>
                </a:r>
                <a:r>
                  <a:rPr lang="en-US" sz="2400" baseline="-25000" dirty="0">
                    <a:latin typeface="Cambria" panose="02040503050406030204" pitchFamily="18" charset="0"/>
                    <a:ea typeface="Cambria" panose="02040503050406030204" pitchFamily="18" charset="0"/>
                  </a:rPr>
                  <a:t>2</a:t>
                </a:r>
                <a:r>
                  <a:rPr lang="en-US" sz="2400" i="1" dirty="0">
                    <a:latin typeface="Cambria" panose="02040503050406030204" pitchFamily="18" charset="0"/>
                    <a:ea typeface="Cambria" panose="02040503050406030204" pitchFamily="18" charset="0"/>
                  </a:rPr>
                  <a:t>Q</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Cambria" panose="02040503050406030204" pitchFamily="18" charset="0"/>
                    <a:ea typeface="Cambria" panose="02040503050406030204" pitchFamily="18" charset="0"/>
                  </a:rPr>
                  <a:t> </a:t>
                </a:r>
                <a14:m>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𝜔</m:t>
                    </m:r>
                  </m:oMath>
                </a14:m>
                <a:r>
                  <a:rPr lang="en-US" sz="2400" i="1" baseline="-25000" dirty="0">
                    <a:solidFill>
                      <a:schemeClr val="tx1"/>
                    </a:solidFill>
                    <a:latin typeface="Cambria" panose="02040503050406030204" pitchFamily="18" charset="0"/>
                    <a:ea typeface="Cambria" panose="02040503050406030204" pitchFamily="18" charset="0"/>
                  </a:rPr>
                  <a:t>2</a:t>
                </a:r>
                <a:r>
                  <a:rPr lang="en-US" sz="2400" dirty="0">
                    <a:solidFill>
                      <a:schemeClr val="tx1"/>
                    </a:solidFill>
                    <a:latin typeface="Cambria" panose="02040503050406030204" pitchFamily="18" charset="0"/>
                    <a:ea typeface="Cambria" panose="02040503050406030204" pitchFamily="18" charset="0"/>
                  </a:rPr>
                  <a:t>)</a:t>
                </a:r>
                <a:r>
                  <a:rPr lang="en-US" sz="2400" dirty="0">
                    <a:latin typeface="Cambria" panose="02040503050406030204" pitchFamily="18" charset="0"/>
                    <a:ea typeface="Cambria" panose="02040503050406030204" pitchFamily="18" charset="0"/>
                  </a:rPr>
                  <a:t> cos</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 </m:t>
                    </m:r>
                  </m:oMath>
                </a14:m>
                <a:endParaRPr lang="en-US" sz="2400" dirty="0">
                  <a:solidFill>
                    <a:schemeClr val="tx1"/>
                  </a:solidFill>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a:t>
                </a:r>
                <a:r>
                  <a:rPr lang="en-US" sz="2400" i="1" dirty="0">
                    <a:latin typeface="Cambria" panose="02040503050406030204" pitchFamily="18" charset="0"/>
                    <a:ea typeface="Cambria" panose="02040503050406030204" pitchFamily="18" charset="0"/>
                  </a:rPr>
                  <a:t>O</a:t>
                </a:r>
                <a:r>
                  <a:rPr lang="en-US" sz="2400" baseline="-25000" dirty="0">
                    <a:latin typeface="Cambria" panose="02040503050406030204" pitchFamily="18" charset="0"/>
                    <a:ea typeface="Cambria" panose="02040503050406030204" pitchFamily="18" charset="0"/>
                  </a:rPr>
                  <a:t>1</a:t>
                </a:r>
                <a:r>
                  <a:rPr lang="en-US" sz="2400" i="1" dirty="0">
                    <a:latin typeface="Cambria" panose="02040503050406030204" pitchFamily="18" charset="0"/>
                    <a:ea typeface="Cambria" panose="02040503050406030204" pitchFamily="18" charset="0"/>
                  </a:rPr>
                  <a:t>Q</a:t>
                </a:r>
                <a:r>
                  <a:rPr lang="en-US" sz="2400" dirty="0">
                    <a:latin typeface="Cambria" panose="02040503050406030204" pitchFamily="18" charset="0"/>
                    <a:ea typeface="Cambria"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a:t>
                </a:r>
                <a14:m>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𝜔</m:t>
                    </m:r>
                  </m:oMath>
                </a14:m>
                <a:r>
                  <a:rPr lang="en-US" sz="2400" i="1" baseline="-25000" dirty="0">
                    <a:solidFill>
                      <a:schemeClr val="tx1"/>
                    </a:solidFill>
                    <a:latin typeface="Cambria" panose="02040503050406030204" pitchFamily="18" charset="0"/>
                    <a:ea typeface="Cambria" panose="02040503050406030204" pitchFamily="18" charset="0"/>
                  </a:rPr>
                  <a:t>1</a:t>
                </a:r>
                <a:r>
                  <a:rPr lang="en-US" sz="24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 </m:t>
                    </m:r>
                    <m:f>
                      <m:fPr>
                        <m:ctrlPr>
                          <a:rPr lang="en-US" sz="2400" b="0" i="1" smtClean="0">
                            <a:solidFill>
                              <a:schemeClr val="tx1"/>
                            </a:solidFill>
                            <a:latin typeface="Cambria Math" panose="02040503050406030204" pitchFamily="18" charset="0"/>
                            <a:ea typeface="Cambria Math" panose="02040503050406030204" pitchFamily="18" charset="0"/>
                          </a:rPr>
                        </m:ctrlPr>
                      </m:fPr>
                      <m:num>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𝑂</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b="0" i="1" smtClean="0">
                            <a:solidFill>
                              <a:schemeClr val="tx1"/>
                            </a:solidFill>
                            <a:latin typeface="Cambria Math" panose="02040503050406030204" pitchFamily="18" charset="0"/>
                            <a:ea typeface="Cambria Math" panose="02040503050406030204" pitchFamily="18" charset="0"/>
                          </a:rPr>
                          <m:t>𝑀</m:t>
                        </m:r>
                      </m:num>
                      <m:den>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𝑂</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b="0" i="1" smtClean="0">
                            <a:solidFill>
                              <a:schemeClr val="tx1"/>
                            </a:solidFill>
                            <a:latin typeface="Cambria Math" panose="02040503050406030204" pitchFamily="18" charset="0"/>
                            <a:ea typeface="Cambria Math" panose="02040503050406030204" pitchFamily="18" charset="0"/>
                          </a:rPr>
                          <m:t>𝑄</m:t>
                        </m:r>
                      </m:den>
                    </m:f>
                  </m:oMath>
                </a14:m>
                <a:r>
                  <a:rPr lang="en-US" sz="2400" dirty="0">
                    <a:solidFill>
                      <a:schemeClr val="tx1"/>
                    </a:solidFill>
                    <a:latin typeface="Cambria" panose="02040503050406030204" pitchFamily="18" charset="0"/>
                    <a:ea typeface="Cambria" panose="02040503050406030204" pitchFamily="18" charset="0"/>
                  </a:rPr>
                  <a:t> = (</a:t>
                </a:r>
                <a:r>
                  <a:rPr lang="en-US" sz="2400" i="1" dirty="0">
                    <a:latin typeface="Cambria" panose="02040503050406030204" pitchFamily="18" charset="0"/>
                    <a:ea typeface="Cambria" panose="02040503050406030204" pitchFamily="18" charset="0"/>
                  </a:rPr>
                  <a:t>O</a:t>
                </a:r>
                <a:r>
                  <a:rPr lang="en-US" sz="2400" baseline="-25000" dirty="0">
                    <a:latin typeface="Cambria" panose="02040503050406030204" pitchFamily="18" charset="0"/>
                    <a:ea typeface="Cambria" panose="02040503050406030204" pitchFamily="18" charset="0"/>
                  </a:rPr>
                  <a:t>2</a:t>
                </a:r>
                <a:r>
                  <a:rPr lang="en-US" sz="2400" i="1" dirty="0">
                    <a:latin typeface="Cambria" panose="02040503050406030204" pitchFamily="18" charset="0"/>
                    <a:ea typeface="Cambria" panose="02040503050406030204" pitchFamily="18" charset="0"/>
                  </a:rPr>
                  <a:t>Q</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Cambria" panose="02040503050406030204" pitchFamily="18" charset="0"/>
                    <a:ea typeface="Cambria" panose="02040503050406030204" pitchFamily="18" charset="0"/>
                  </a:rPr>
                  <a:t> </a:t>
                </a:r>
                <a14:m>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𝜔</m:t>
                    </m:r>
                  </m:oMath>
                </a14:m>
                <a:r>
                  <a:rPr lang="en-US" sz="2400" i="1" baseline="-25000" dirty="0">
                    <a:solidFill>
                      <a:schemeClr val="tx1"/>
                    </a:solidFill>
                    <a:latin typeface="Cambria" panose="02040503050406030204" pitchFamily="18" charset="0"/>
                    <a:ea typeface="Cambria" panose="02040503050406030204" pitchFamily="18" charset="0"/>
                  </a:rPr>
                  <a:t>2</a:t>
                </a:r>
                <a:r>
                  <a:rPr lang="en-US" sz="2400" dirty="0">
                    <a:solidFill>
                      <a:schemeClr val="tx1"/>
                    </a:solidFill>
                    <a:latin typeface="Cambria" panose="02040503050406030204" pitchFamily="18" charset="0"/>
                    <a:ea typeface="Cambria" panose="02040503050406030204" pitchFamily="18" charset="0"/>
                  </a:rPr>
                  <a:t>)</a:t>
                </a:r>
                <a:r>
                  <a:rPr lang="en-US" sz="2400" dirty="0">
                    <a:solidFill>
                      <a:schemeClr val="tx1"/>
                    </a:solidFill>
                    <a:ea typeface="Cambria Math" panose="02040503050406030204" pitchFamily="18" charset="0"/>
                  </a:rPr>
                  <a:t>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 </m:t>
                    </m:r>
                    <m:f>
                      <m:fPr>
                        <m:ctrlPr>
                          <a:rPr lang="en-US" sz="2400" b="0" i="1" smtClean="0">
                            <a:solidFill>
                              <a:schemeClr val="tx1"/>
                            </a:solidFill>
                            <a:latin typeface="Cambria Math" panose="02040503050406030204" pitchFamily="18" charset="0"/>
                            <a:ea typeface="Cambria Math" panose="02040503050406030204" pitchFamily="18" charset="0"/>
                          </a:rPr>
                        </m:ctrlPr>
                      </m:fPr>
                      <m:num>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𝑂</m:t>
                            </m:r>
                          </m:e>
                          <m: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b="0" i="1" smtClean="0">
                            <a:solidFill>
                              <a:schemeClr val="tx1"/>
                            </a:solidFill>
                            <a:latin typeface="Cambria Math" panose="02040503050406030204" pitchFamily="18" charset="0"/>
                            <a:ea typeface="Cambria Math" panose="02040503050406030204" pitchFamily="18" charset="0"/>
                          </a:rPr>
                          <m:t>𝑁</m:t>
                        </m:r>
                      </m:num>
                      <m:den>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𝑂</m:t>
                            </m:r>
                          </m:e>
                          <m: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b="0" i="1" smtClean="0">
                            <a:solidFill>
                              <a:schemeClr val="tx1"/>
                            </a:solidFill>
                            <a:latin typeface="Cambria Math" panose="02040503050406030204" pitchFamily="18" charset="0"/>
                            <a:ea typeface="Cambria Math" panose="02040503050406030204" pitchFamily="18" charset="0"/>
                          </a:rPr>
                          <m:t>𝑄</m:t>
                        </m:r>
                      </m:den>
                    </m:f>
                  </m:oMath>
                </a14:m>
                <a:endParaRPr lang="en-US" sz="2400" dirty="0">
                  <a:solidFill>
                    <a:schemeClr val="tx1"/>
                  </a:solidFill>
                  <a:latin typeface="Cambria" panose="02040503050406030204" pitchFamily="18" charset="0"/>
                  <a:ea typeface="Cambria" panose="02040503050406030204" pitchFamily="18" charset="0"/>
                </a:endParaRPr>
              </a:p>
              <a:p>
                <a:r>
                  <a:rPr lang="en-US" sz="2000" i="1" dirty="0">
                    <a:latin typeface="Cambria" panose="02040503050406030204" pitchFamily="18" charset="0"/>
                    <a:ea typeface="Cambria" panose="02040503050406030204" pitchFamily="18" charset="0"/>
                  </a:rPr>
                  <a:t>                              </a:t>
                </a:r>
              </a:p>
            </p:txBody>
          </p:sp>
        </mc:Choice>
        <mc:Fallback xmlns="">
          <p:sp>
            <p:nvSpPr>
              <p:cNvPr id="2074" name="TextBox 2073">
                <a:extLst>
                  <a:ext uri="{FF2B5EF4-FFF2-40B4-BE49-F238E27FC236}">
                    <a16:creationId xmlns:a16="http://schemas.microsoft.com/office/drawing/2014/main" id="{34635E68-7EC1-ABCD-E3B0-4D4B41D50AA3}"/>
                  </a:ext>
                </a:extLst>
              </p:cNvPr>
              <p:cNvSpPr txBox="1">
                <a:spLocks noRot="1" noChangeAspect="1" noMove="1" noResize="1" noEditPoints="1" noAdjustHandles="1" noChangeArrowheads="1" noChangeShapeType="1" noTextEdit="1"/>
              </p:cNvSpPr>
              <p:nvPr/>
            </p:nvSpPr>
            <p:spPr>
              <a:xfrm>
                <a:off x="883319" y="1981468"/>
                <a:ext cx="7567432" cy="2694071"/>
              </a:xfrm>
              <a:prstGeom prst="rect">
                <a:avLst/>
              </a:prstGeom>
              <a:blipFill>
                <a:blip r:embed="rId11"/>
                <a:stretch>
                  <a:fillRect l="-1289" t="-2262"/>
                </a:stretch>
              </a:blipFill>
            </p:spPr>
            <p:txBody>
              <a:bodyPr/>
              <a:lstStyle/>
              <a:p>
                <a:r>
                  <a:rPr lang="en-US">
                    <a:noFill/>
                  </a:rPr>
                  <a:t> </a:t>
                </a:r>
              </a:p>
            </p:txBody>
          </p:sp>
        </mc:Fallback>
      </mc:AlternateContent>
      <p:pic>
        <p:nvPicPr>
          <p:cNvPr id="2077" name="Picture 2076">
            <a:extLst>
              <a:ext uri="{FF2B5EF4-FFF2-40B4-BE49-F238E27FC236}">
                <a16:creationId xmlns:a16="http://schemas.microsoft.com/office/drawing/2014/main" id="{D3B1B056-EA93-A51A-FBBD-0822FC34A22C}"/>
              </a:ext>
            </a:extLst>
          </p:cNvPr>
          <p:cNvPicPr>
            <a:picLocks noChangeAspect="1"/>
          </p:cNvPicPr>
          <p:nvPr/>
        </p:nvPicPr>
        <p:blipFill>
          <a:blip r:embed="rId12"/>
          <a:stretch>
            <a:fillRect/>
          </a:stretch>
        </p:blipFill>
        <p:spPr>
          <a:xfrm>
            <a:off x="2639145" y="4399069"/>
            <a:ext cx="1724266" cy="933580"/>
          </a:xfrm>
          <a:prstGeom prst="rect">
            <a:avLst/>
          </a:prstGeom>
        </p:spPr>
      </p:pic>
      <p:pic>
        <p:nvPicPr>
          <p:cNvPr id="2079" name="Picture 2078">
            <a:extLst>
              <a:ext uri="{FF2B5EF4-FFF2-40B4-BE49-F238E27FC236}">
                <a16:creationId xmlns:a16="http://schemas.microsoft.com/office/drawing/2014/main" id="{58DC639A-AE7A-DAD1-3ABA-7A9BA6C1F8A8}"/>
              </a:ext>
            </a:extLst>
          </p:cNvPr>
          <p:cNvPicPr>
            <a:picLocks noChangeAspect="1"/>
          </p:cNvPicPr>
          <p:nvPr/>
        </p:nvPicPr>
        <p:blipFill>
          <a:blip r:embed="rId13"/>
          <a:stretch>
            <a:fillRect/>
          </a:stretch>
        </p:blipFill>
        <p:spPr>
          <a:xfrm>
            <a:off x="4027168" y="5491328"/>
            <a:ext cx="1581371" cy="933580"/>
          </a:xfrm>
          <a:prstGeom prst="rect">
            <a:avLst/>
          </a:prstGeom>
        </p:spPr>
      </p:pic>
      <p:sp>
        <p:nvSpPr>
          <p:cNvPr id="2081" name="TextBox 2080">
            <a:extLst>
              <a:ext uri="{FF2B5EF4-FFF2-40B4-BE49-F238E27FC236}">
                <a16:creationId xmlns:a16="http://schemas.microsoft.com/office/drawing/2014/main" id="{61561917-3329-BF96-0501-5EBCFC4016A8}"/>
              </a:ext>
            </a:extLst>
          </p:cNvPr>
          <p:cNvSpPr txBox="1"/>
          <p:nvPr/>
        </p:nvSpPr>
        <p:spPr>
          <a:xfrm>
            <a:off x="940273" y="5622241"/>
            <a:ext cx="3081527" cy="707886"/>
          </a:xfrm>
          <a:prstGeom prst="rect">
            <a:avLst/>
          </a:prstGeom>
          <a:noFill/>
        </p:spPr>
        <p:txBody>
          <a:bodyPr wrap="square">
            <a:spAutoFit/>
          </a:bodyPr>
          <a:lstStyle/>
          <a:p>
            <a:pPr algn="r"/>
            <a:r>
              <a:rPr lang="en-US" sz="2000" i="1" dirty="0">
                <a:latin typeface="Cambria" panose="02040503050406030204" pitchFamily="18" charset="0"/>
                <a:ea typeface="Cambria" panose="02040503050406030204" pitchFamily="18" charset="0"/>
              </a:rPr>
              <a:t>Also, from similar triangles</a:t>
            </a:r>
          </a:p>
          <a:p>
            <a:pPr algn="r"/>
            <a:r>
              <a:rPr lang="en-US" sz="2000" i="1" dirty="0">
                <a:latin typeface="Cambria" panose="02040503050406030204" pitchFamily="18" charset="0"/>
                <a:ea typeface="Cambria" panose="02040503050406030204" pitchFamily="18" charset="0"/>
              </a:rPr>
              <a:t>O</a:t>
            </a:r>
            <a:r>
              <a:rPr lang="en-US" sz="2000" i="1" baseline="-25000" dirty="0">
                <a:latin typeface="Cambria" panose="02040503050406030204" pitchFamily="18" charset="0"/>
                <a:ea typeface="Cambria" panose="02040503050406030204" pitchFamily="18" charset="0"/>
              </a:rPr>
              <a:t>1</a:t>
            </a:r>
            <a:r>
              <a:rPr lang="en-US" sz="2000" i="1" dirty="0">
                <a:latin typeface="Cambria" panose="02040503050406030204" pitchFamily="18" charset="0"/>
                <a:ea typeface="Cambria" panose="02040503050406030204" pitchFamily="18" charset="0"/>
              </a:rPr>
              <a:t>MP and O</a:t>
            </a:r>
            <a:r>
              <a:rPr lang="en-US" sz="2000" i="1" baseline="-25000" dirty="0">
                <a:latin typeface="Cambria" panose="02040503050406030204" pitchFamily="18" charset="0"/>
                <a:ea typeface="Cambria" panose="02040503050406030204" pitchFamily="18" charset="0"/>
              </a:rPr>
              <a:t>2</a:t>
            </a:r>
            <a:r>
              <a:rPr lang="en-US" sz="2000" i="1" dirty="0">
                <a:latin typeface="Cambria" panose="02040503050406030204" pitchFamily="18" charset="0"/>
                <a:ea typeface="Cambria" panose="02040503050406030204" pitchFamily="18" charset="0"/>
              </a:rPr>
              <a:t>NP,</a:t>
            </a:r>
            <a:endParaRPr lang="en-US" sz="2000" dirty="0"/>
          </a:p>
        </p:txBody>
      </p:sp>
      <p:pic>
        <p:nvPicPr>
          <p:cNvPr id="2083" name="Picture 2082">
            <a:extLst>
              <a:ext uri="{FF2B5EF4-FFF2-40B4-BE49-F238E27FC236}">
                <a16:creationId xmlns:a16="http://schemas.microsoft.com/office/drawing/2014/main" id="{DCF29C2D-B037-A20F-54C8-6A60C62DB92F}"/>
              </a:ext>
            </a:extLst>
          </p:cNvPr>
          <p:cNvPicPr>
            <a:picLocks noChangeAspect="1"/>
          </p:cNvPicPr>
          <p:nvPr/>
        </p:nvPicPr>
        <p:blipFill>
          <a:blip r:embed="rId14"/>
          <a:stretch>
            <a:fillRect/>
          </a:stretch>
        </p:blipFill>
        <p:spPr>
          <a:xfrm>
            <a:off x="5815949" y="5452475"/>
            <a:ext cx="2391109" cy="971686"/>
          </a:xfrm>
          <a:prstGeom prst="rect">
            <a:avLst/>
          </a:prstGeom>
        </p:spPr>
      </p:pic>
      <p:sp>
        <p:nvSpPr>
          <p:cNvPr id="2084" name="Slide Number Placeholder 2083">
            <a:extLst>
              <a:ext uri="{FF2B5EF4-FFF2-40B4-BE49-F238E27FC236}">
                <a16:creationId xmlns:a16="http://schemas.microsoft.com/office/drawing/2014/main" id="{F5D7A6D8-3CB9-DAA8-D0B2-67802D884B3F}"/>
              </a:ext>
            </a:extLst>
          </p:cNvPr>
          <p:cNvSpPr>
            <a:spLocks noGrp="1"/>
          </p:cNvSpPr>
          <p:nvPr>
            <p:ph type="sldNum" sz="quarter" idx="12"/>
          </p:nvPr>
        </p:nvSpPr>
        <p:spPr/>
        <p:txBody>
          <a:bodyPr/>
          <a:lstStyle/>
          <a:p>
            <a:fld id="{58D452B8-95B0-46A1-9AE7-795525A62ED8}" type="slidenum">
              <a:rPr lang="en-US" smtClean="0"/>
              <a:t>16</a:t>
            </a:fld>
            <a:endParaRPr lang="en-US"/>
          </a:p>
        </p:txBody>
      </p:sp>
    </p:spTree>
    <p:extLst>
      <p:ext uri="{BB962C8B-B14F-4D97-AF65-F5344CB8AC3E}">
        <p14:creationId xmlns:p14="http://schemas.microsoft.com/office/powerpoint/2010/main" val="244058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841A-68F0-0FFF-AD64-B9CB767F0372}"/>
              </a:ext>
            </a:extLst>
          </p:cNvPr>
          <p:cNvSpPr>
            <a:spLocks noGrp="1"/>
          </p:cNvSpPr>
          <p:nvPr>
            <p:ph type="title"/>
          </p:nvPr>
        </p:nvSpPr>
        <p:spPr/>
        <p:txBody>
          <a:bodyPr/>
          <a:lstStyle/>
          <a:p>
            <a:r>
              <a:rPr lang="en-US" b="1" dirty="0">
                <a:latin typeface="+mn-lt"/>
              </a:rPr>
              <a:t>Law of Gearing</a:t>
            </a:r>
          </a:p>
        </p:txBody>
      </p:sp>
      <p:sp>
        <p:nvSpPr>
          <p:cNvPr id="3" name="Content Placeholder 2">
            <a:extLst>
              <a:ext uri="{FF2B5EF4-FFF2-40B4-BE49-F238E27FC236}">
                <a16:creationId xmlns:a16="http://schemas.microsoft.com/office/drawing/2014/main" id="{6C457652-667B-43F2-5B96-7C2A4DC01410}"/>
              </a:ext>
            </a:extLst>
          </p:cNvPr>
          <p:cNvSpPr>
            <a:spLocks noGrp="1"/>
          </p:cNvSpPr>
          <p:nvPr>
            <p:ph idx="1"/>
          </p:nvPr>
        </p:nvSpPr>
        <p:spPr/>
        <p:txBody>
          <a:bodyPr/>
          <a:lstStyle/>
          <a:p>
            <a:pPr marL="0" indent="0">
              <a:buNone/>
            </a:pPr>
            <a:r>
              <a:rPr lang="en-US" i="1" dirty="0">
                <a:latin typeface="+mj-lt"/>
              </a:rPr>
              <a:t>The common normal at the point of contact between a pair of teeth must always pass through the pitch point.</a:t>
            </a:r>
          </a:p>
          <a:p>
            <a:pPr marL="0" indent="0" algn="just">
              <a:buNone/>
            </a:pPr>
            <a:endParaRPr lang="en-US" dirty="0">
              <a:latin typeface="+mj-lt"/>
            </a:endParaRPr>
          </a:p>
          <a:p>
            <a:pPr marL="0" indent="0" algn="just">
              <a:buNone/>
            </a:pPr>
            <a:r>
              <a:rPr lang="en-US" dirty="0">
                <a:latin typeface="+mj-lt"/>
              </a:rPr>
              <a:t>Wheels 1 and 2 having teeth 𝑇</a:t>
            </a:r>
            <a:r>
              <a:rPr lang="en-US" baseline="-25000" dirty="0">
                <a:latin typeface="+mj-lt"/>
                <a:ea typeface="Cambria" panose="02040503050406030204" pitchFamily="18" charset="0"/>
              </a:rPr>
              <a:t>1</a:t>
            </a:r>
            <a:r>
              <a:rPr lang="en-US" dirty="0">
                <a:latin typeface="+mj-lt"/>
              </a:rPr>
              <a:t> and 𝑇</a:t>
            </a:r>
            <a:r>
              <a:rPr lang="en-US" baseline="-25000" dirty="0">
                <a:latin typeface="+mj-lt"/>
                <a:ea typeface="Cambria" panose="02040503050406030204" pitchFamily="18" charset="0"/>
              </a:rPr>
              <a:t>2</a:t>
            </a:r>
            <a:r>
              <a:rPr lang="en-US" dirty="0">
                <a:latin typeface="+mj-lt"/>
              </a:rPr>
              <a:t> and pitch circle diameters 𝐷</a:t>
            </a:r>
            <a:r>
              <a:rPr lang="en-US" baseline="-25000" dirty="0">
                <a:latin typeface="+mj-lt"/>
                <a:ea typeface="Cambria" panose="02040503050406030204" pitchFamily="18" charset="0"/>
              </a:rPr>
              <a:t>1</a:t>
            </a:r>
            <a:r>
              <a:rPr lang="en-US" dirty="0">
                <a:latin typeface="+mj-lt"/>
              </a:rPr>
              <a:t> and 𝐷</a:t>
            </a:r>
            <a:r>
              <a:rPr lang="en-US" baseline="-25000" dirty="0">
                <a:latin typeface="+mj-lt"/>
                <a:ea typeface="Cambria" panose="02040503050406030204" pitchFamily="18" charset="0"/>
              </a:rPr>
              <a:t>2</a:t>
            </a:r>
            <a:r>
              <a:rPr lang="en-US" dirty="0">
                <a:latin typeface="+mj-lt"/>
              </a:rPr>
              <a:t> .</a:t>
            </a:r>
          </a:p>
        </p:txBody>
      </p:sp>
      <p:pic>
        <p:nvPicPr>
          <p:cNvPr id="7" name="Picture 6">
            <a:extLst>
              <a:ext uri="{FF2B5EF4-FFF2-40B4-BE49-F238E27FC236}">
                <a16:creationId xmlns:a16="http://schemas.microsoft.com/office/drawing/2014/main" id="{3B334FCA-39F1-FD04-2EB9-E2AED793FDD8}"/>
              </a:ext>
            </a:extLst>
          </p:cNvPr>
          <p:cNvPicPr>
            <a:picLocks noChangeAspect="1"/>
          </p:cNvPicPr>
          <p:nvPr/>
        </p:nvPicPr>
        <p:blipFill>
          <a:blip r:embed="rId2"/>
          <a:stretch>
            <a:fillRect/>
          </a:stretch>
        </p:blipFill>
        <p:spPr>
          <a:xfrm>
            <a:off x="4444370" y="4316943"/>
            <a:ext cx="3303259" cy="1124971"/>
          </a:xfrm>
          <a:prstGeom prst="rect">
            <a:avLst/>
          </a:prstGeom>
          <a:ln w="38100">
            <a:solidFill>
              <a:schemeClr val="tx1"/>
            </a:solidFill>
          </a:ln>
        </p:spPr>
      </p:pic>
      <p:sp>
        <p:nvSpPr>
          <p:cNvPr id="8" name="Slide Number Placeholder 7">
            <a:extLst>
              <a:ext uri="{FF2B5EF4-FFF2-40B4-BE49-F238E27FC236}">
                <a16:creationId xmlns:a16="http://schemas.microsoft.com/office/drawing/2014/main" id="{6DEFE355-5D5E-71D8-27C5-3A431861D023}"/>
              </a:ext>
            </a:extLst>
          </p:cNvPr>
          <p:cNvSpPr>
            <a:spLocks noGrp="1"/>
          </p:cNvSpPr>
          <p:nvPr>
            <p:ph type="sldNum" sz="quarter" idx="12"/>
          </p:nvPr>
        </p:nvSpPr>
        <p:spPr/>
        <p:txBody>
          <a:bodyPr/>
          <a:lstStyle/>
          <a:p>
            <a:fld id="{58D452B8-95B0-46A1-9AE7-795525A62ED8}" type="slidenum">
              <a:rPr lang="en-US" smtClean="0"/>
              <a:t>17</a:t>
            </a:fld>
            <a:endParaRPr lang="en-US"/>
          </a:p>
        </p:txBody>
      </p:sp>
    </p:spTree>
    <p:extLst>
      <p:ext uri="{BB962C8B-B14F-4D97-AF65-F5344CB8AC3E}">
        <p14:creationId xmlns:p14="http://schemas.microsoft.com/office/powerpoint/2010/main" val="232130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FB988-FB6E-8A04-2A54-BDAA918B2114}"/>
              </a:ext>
            </a:extLst>
          </p:cNvPr>
          <p:cNvSpPr>
            <a:spLocks noGrp="1"/>
          </p:cNvSpPr>
          <p:nvPr>
            <p:ph type="title"/>
          </p:nvPr>
        </p:nvSpPr>
        <p:spPr/>
        <p:txBody>
          <a:bodyPr/>
          <a:lstStyle/>
          <a:p>
            <a:r>
              <a:rPr lang="en-US" dirty="0"/>
              <a:t>Form of teeth in gears</a:t>
            </a:r>
          </a:p>
        </p:txBody>
      </p:sp>
      <p:sp>
        <p:nvSpPr>
          <p:cNvPr id="3" name="Content Placeholder 2">
            <a:extLst>
              <a:ext uri="{FF2B5EF4-FFF2-40B4-BE49-F238E27FC236}">
                <a16:creationId xmlns:a16="http://schemas.microsoft.com/office/drawing/2014/main" id="{6EA23E63-657F-D8E6-E644-BD0DEDB3F5E7}"/>
              </a:ext>
            </a:extLst>
          </p:cNvPr>
          <p:cNvSpPr>
            <a:spLocks noGrp="1"/>
          </p:cNvSpPr>
          <p:nvPr>
            <p:ph idx="1"/>
          </p:nvPr>
        </p:nvSpPr>
        <p:spPr>
          <a:xfrm>
            <a:off x="838200" y="1442720"/>
            <a:ext cx="10515600" cy="4734243"/>
          </a:xfrm>
        </p:spPr>
        <p:txBody>
          <a:bodyPr>
            <a:normAutofit/>
          </a:bodyPr>
          <a:lstStyle/>
          <a:p>
            <a:pPr marL="0" indent="0">
              <a:buNone/>
            </a:pPr>
            <a:r>
              <a:rPr lang="en-US" sz="3200" b="1" dirty="0"/>
              <a:t>Cycloidal teeth </a:t>
            </a:r>
          </a:p>
          <a:p>
            <a:pPr marL="0" indent="0" algn="just">
              <a:buNone/>
            </a:pPr>
            <a:r>
              <a:rPr lang="en-US" b="1" dirty="0"/>
              <a:t>Cycloid</a:t>
            </a:r>
            <a:r>
              <a:rPr lang="en-US" dirty="0"/>
              <a:t> - </a:t>
            </a:r>
            <a:r>
              <a:rPr lang="en-US" dirty="0">
                <a:latin typeface="+mj-lt"/>
              </a:rPr>
              <a:t>curve traced by a point on the circumference of a circle which rolls without slipping on a fixed straight line. </a:t>
            </a:r>
          </a:p>
          <a:p>
            <a:pPr marL="0" indent="0" algn="just">
              <a:buNone/>
            </a:pPr>
            <a:endParaRPr lang="en-US" dirty="0">
              <a:latin typeface="+mj-lt"/>
            </a:endParaRPr>
          </a:p>
          <a:p>
            <a:pPr marL="0" indent="0" algn="just">
              <a:buNone/>
            </a:pPr>
            <a:r>
              <a:rPr lang="en-US" b="1" dirty="0"/>
              <a:t>Epicycloid</a:t>
            </a:r>
            <a:r>
              <a:rPr lang="en-US" dirty="0"/>
              <a:t> - </a:t>
            </a:r>
            <a:r>
              <a:rPr lang="en-US" dirty="0">
                <a:latin typeface="+mj-lt"/>
              </a:rPr>
              <a:t>curve traced by a point on the circumference of a circle which rolls without slipping on the outside of a fixed circle.</a:t>
            </a:r>
          </a:p>
          <a:p>
            <a:pPr marL="0" indent="0" algn="just">
              <a:buNone/>
            </a:pPr>
            <a:r>
              <a:rPr lang="en-US" dirty="0">
                <a:latin typeface="+mj-lt"/>
              </a:rPr>
              <a:t> </a:t>
            </a:r>
          </a:p>
          <a:p>
            <a:pPr marL="0" indent="0" algn="just">
              <a:buNone/>
            </a:pPr>
            <a:r>
              <a:rPr lang="en-US" b="1" dirty="0"/>
              <a:t>Hypocycloid</a:t>
            </a:r>
            <a:r>
              <a:rPr lang="en-US" dirty="0"/>
              <a:t> - </a:t>
            </a:r>
            <a:r>
              <a:rPr lang="en-US" dirty="0">
                <a:latin typeface="+mj-lt"/>
              </a:rPr>
              <a:t>curve traced by a point on the circumference of a circle which rolls without slipping on the inside of a fixed circle.</a:t>
            </a:r>
          </a:p>
        </p:txBody>
      </p:sp>
      <p:sp>
        <p:nvSpPr>
          <p:cNvPr id="4" name="Slide Number Placeholder 3">
            <a:extLst>
              <a:ext uri="{FF2B5EF4-FFF2-40B4-BE49-F238E27FC236}">
                <a16:creationId xmlns:a16="http://schemas.microsoft.com/office/drawing/2014/main" id="{D29AA07D-750C-5596-78D9-E3A11F1D6702}"/>
              </a:ext>
            </a:extLst>
          </p:cNvPr>
          <p:cNvSpPr>
            <a:spLocks noGrp="1"/>
          </p:cNvSpPr>
          <p:nvPr>
            <p:ph type="sldNum" sz="quarter" idx="12"/>
          </p:nvPr>
        </p:nvSpPr>
        <p:spPr/>
        <p:txBody>
          <a:bodyPr/>
          <a:lstStyle/>
          <a:p>
            <a:fld id="{58D452B8-95B0-46A1-9AE7-795525A62ED8}" type="slidenum">
              <a:rPr lang="en-US" smtClean="0"/>
              <a:t>18</a:t>
            </a:fld>
            <a:endParaRPr lang="en-US"/>
          </a:p>
        </p:txBody>
      </p:sp>
    </p:spTree>
    <p:extLst>
      <p:ext uri="{BB962C8B-B14F-4D97-AF65-F5344CB8AC3E}">
        <p14:creationId xmlns:p14="http://schemas.microsoft.com/office/powerpoint/2010/main" val="715908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FCACF-AE9D-52E3-95FE-0FB67F836C3B}"/>
              </a:ext>
            </a:extLst>
          </p:cNvPr>
          <p:cNvSpPr>
            <a:spLocks noGrp="1"/>
          </p:cNvSpPr>
          <p:nvPr>
            <p:ph idx="1"/>
          </p:nvPr>
        </p:nvSpPr>
        <p:spPr>
          <a:xfrm>
            <a:off x="838200" y="487680"/>
            <a:ext cx="10515600" cy="5689283"/>
          </a:xfrm>
        </p:spPr>
        <p:txBody>
          <a:bodyPr/>
          <a:lstStyle/>
          <a:p>
            <a:pPr marL="0" indent="0">
              <a:buNone/>
            </a:pPr>
            <a:r>
              <a:rPr lang="en-US" dirty="0"/>
              <a:t>Construction of cycloidal teeth of a gear.</a:t>
            </a:r>
          </a:p>
        </p:txBody>
      </p:sp>
      <p:pic>
        <p:nvPicPr>
          <p:cNvPr id="5" name="Picture 4">
            <a:extLst>
              <a:ext uri="{FF2B5EF4-FFF2-40B4-BE49-F238E27FC236}">
                <a16:creationId xmlns:a16="http://schemas.microsoft.com/office/drawing/2014/main" id="{A178A0E3-5D67-F924-F5A7-2B3628F8B34F}"/>
              </a:ext>
            </a:extLst>
          </p:cNvPr>
          <p:cNvPicPr>
            <a:picLocks noChangeAspect="1"/>
          </p:cNvPicPr>
          <p:nvPr/>
        </p:nvPicPr>
        <p:blipFill>
          <a:blip r:embed="rId2"/>
          <a:stretch>
            <a:fillRect/>
          </a:stretch>
        </p:blipFill>
        <p:spPr>
          <a:xfrm>
            <a:off x="1637678" y="1542787"/>
            <a:ext cx="8916644" cy="3772426"/>
          </a:xfrm>
          <a:prstGeom prst="rect">
            <a:avLst/>
          </a:prstGeom>
        </p:spPr>
      </p:pic>
      <p:sp>
        <p:nvSpPr>
          <p:cNvPr id="6" name="Slide Number Placeholder 5">
            <a:extLst>
              <a:ext uri="{FF2B5EF4-FFF2-40B4-BE49-F238E27FC236}">
                <a16:creationId xmlns:a16="http://schemas.microsoft.com/office/drawing/2014/main" id="{61ADD736-A100-D0DE-EFD6-CDAC13B8FBC1}"/>
              </a:ext>
            </a:extLst>
          </p:cNvPr>
          <p:cNvSpPr>
            <a:spLocks noGrp="1"/>
          </p:cNvSpPr>
          <p:nvPr>
            <p:ph type="sldNum" sz="quarter" idx="12"/>
          </p:nvPr>
        </p:nvSpPr>
        <p:spPr/>
        <p:txBody>
          <a:bodyPr/>
          <a:lstStyle/>
          <a:p>
            <a:fld id="{58D452B8-95B0-46A1-9AE7-795525A62ED8}" type="slidenum">
              <a:rPr lang="en-US" smtClean="0"/>
              <a:t>19</a:t>
            </a:fld>
            <a:endParaRPr lang="en-US"/>
          </a:p>
        </p:txBody>
      </p:sp>
    </p:spTree>
    <p:extLst>
      <p:ext uri="{BB962C8B-B14F-4D97-AF65-F5344CB8AC3E}">
        <p14:creationId xmlns:p14="http://schemas.microsoft.com/office/powerpoint/2010/main" val="331613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5733-37FC-5902-8FB9-AB38BC9064F3}"/>
              </a:ext>
            </a:extLst>
          </p:cNvPr>
          <p:cNvSpPr>
            <a:spLocks noGrp="1"/>
          </p:cNvSpPr>
          <p:nvPr>
            <p:ph type="title"/>
          </p:nvPr>
        </p:nvSpPr>
        <p:spPr/>
        <p:txBody>
          <a:bodyPr/>
          <a:lstStyle/>
          <a:p>
            <a:r>
              <a:rPr lang="en-US" dirty="0"/>
              <a:t>Gears</a:t>
            </a:r>
          </a:p>
        </p:txBody>
      </p:sp>
      <p:sp>
        <p:nvSpPr>
          <p:cNvPr id="3" name="Text Placeholder 2">
            <a:extLst>
              <a:ext uri="{FF2B5EF4-FFF2-40B4-BE49-F238E27FC236}">
                <a16:creationId xmlns:a16="http://schemas.microsoft.com/office/drawing/2014/main" id="{55D8650F-8EE6-FEDA-6AE1-0DA304C8F68D}"/>
              </a:ext>
            </a:extLst>
          </p:cNvPr>
          <p:cNvSpPr>
            <a:spLocks noGrp="1"/>
          </p:cNvSpPr>
          <p:nvPr>
            <p:ph type="body" idx="1"/>
          </p:nvPr>
        </p:nvSpPr>
        <p:spPr/>
        <p:txBody>
          <a:bodyPr/>
          <a:lstStyle/>
          <a:p>
            <a:r>
              <a:rPr lang="en-US" dirty="0"/>
              <a:t>Section 1</a:t>
            </a:r>
          </a:p>
        </p:txBody>
      </p:sp>
      <p:pic>
        <p:nvPicPr>
          <p:cNvPr id="4098" name="Picture 2" descr="Types of Gears: A Guide on Different Mechanical Gears - Kemal">
            <a:extLst>
              <a:ext uri="{FF2B5EF4-FFF2-40B4-BE49-F238E27FC236}">
                <a16:creationId xmlns:a16="http://schemas.microsoft.com/office/drawing/2014/main" id="{51ED829A-FCB9-4D5E-7E2E-4B29A50AA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0" y="1047750"/>
            <a:ext cx="714375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9EF591A-9761-B4EF-71E8-DC23DC63D136}"/>
              </a:ext>
            </a:extLst>
          </p:cNvPr>
          <p:cNvSpPr>
            <a:spLocks noGrp="1"/>
          </p:cNvSpPr>
          <p:nvPr>
            <p:ph type="sldNum" sz="quarter" idx="12"/>
          </p:nvPr>
        </p:nvSpPr>
        <p:spPr/>
        <p:txBody>
          <a:bodyPr/>
          <a:lstStyle/>
          <a:p>
            <a:fld id="{58D452B8-95B0-46A1-9AE7-795525A62ED8}" type="slidenum">
              <a:rPr lang="en-US" smtClean="0"/>
              <a:t>2</a:t>
            </a:fld>
            <a:endParaRPr lang="en-US"/>
          </a:p>
        </p:txBody>
      </p:sp>
    </p:spTree>
    <p:extLst>
      <p:ext uri="{BB962C8B-B14F-4D97-AF65-F5344CB8AC3E}">
        <p14:creationId xmlns:p14="http://schemas.microsoft.com/office/powerpoint/2010/main" val="3573230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366388-6C68-B845-B476-E89D5DB582E4}"/>
              </a:ext>
            </a:extLst>
          </p:cNvPr>
          <p:cNvSpPr>
            <a:spLocks noGrp="1"/>
          </p:cNvSpPr>
          <p:nvPr>
            <p:ph idx="1"/>
          </p:nvPr>
        </p:nvSpPr>
        <p:spPr>
          <a:xfrm>
            <a:off x="838200" y="568960"/>
            <a:ext cx="10515600" cy="5608003"/>
          </a:xfrm>
        </p:spPr>
        <p:txBody>
          <a:bodyPr/>
          <a:lstStyle/>
          <a:p>
            <a:pPr marL="0" indent="0" algn="just">
              <a:buNone/>
            </a:pPr>
            <a:r>
              <a:rPr lang="en-US" sz="3200" b="1" dirty="0"/>
              <a:t>Involute Teeth </a:t>
            </a:r>
          </a:p>
          <a:p>
            <a:pPr marL="0" indent="0" algn="just">
              <a:buNone/>
            </a:pPr>
            <a:r>
              <a:rPr lang="en-US" dirty="0"/>
              <a:t>An involute of a circle is a plane curve generated by a point on a taut string which in unwrapped from a reel as shown. In toothed wheels, the circle is known as base circle. </a:t>
            </a:r>
          </a:p>
          <a:p>
            <a:pPr marL="0" indent="0" algn="just">
              <a:buNone/>
            </a:pPr>
            <a:r>
              <a:rPr lang="en-US" dirty="0"/>
              <a:t>Normal at any point of an involute is a tangent to the circle.</a:t>
            </a:r>
          </a:p>
          <a:p>
            <a:pPr marL="0" indent="0" algn="just">
              <a:buNone/>
            </a:pPr>
            <a:endParaRPr lang="en-US" dirty="0"/>
          </a:p>
        </p:txBody>
      </p:sp>
      <p:pic>
        <p:nvPicPr>
          <p:cNvPr id="5" name="Picture 4">
            <a:extLst>
              <a:ext uri="{FF2B5EF4-FFF2-40B4-BE49-F238E27FC236}">
                <a16:creationId xmlns:a16="http://schemas.microsoft.com/office/drawing/2014/main" id="{B7068DB2-683B-0B0C-EA0D-99ABA832F6D6}"/>
              </a:ext>
            </a:extLst>
          </p:cNvPr>
          <p:cNvPicPr>
            <a:picLocks noChangeAspect="1"/>
          </p:cNvPicPr>
          <p:nvPr/>
        </p:nvPicPr>
        <p:blipFill>
          <a:blip r:embed="rId2"/>
          <a:stretch>
            <a:fillRect/>
          </a:stretch>
        </p:blipFill>
        <p:spPr>
          <a:xfrm>
            <a:off x="4976265" y="3372961"/>
            <a:ext cx="3296110" cy="2905530"/>
          </a:xfrm>
          <a:prstGeom prst="rect">
            <a:avLst/>
          </a:prstGeom>
        </p:spPr>
      </p:pic>
      <p:sp>
        <p:nvSpPr>
          <p:cNvPr id="6" name="Slide Number Placeholder 5">
            <a:extLst>
              <a:ext uri="{FF2B5EF4-FFF2-40B4-BE49-F238E27FC236}">
                <a16:creationId xmlns:a16="http://schemas.microsoft.com/office/drawing/2014/main" id="{A351C036-AF8C-E9D9-4237-2F28B4393F9A}"/>
              </a:ext>
            </a:extLst>
          </p:cNvPr>
          <p:cNvSpPr>
            <a:spLocks noGrp="1"/>
          </p:cNvSpPr>
          <p:nvPr>
            <p:ph type="sldNum" sz="quarter" idx="12"/>
          </p:nvPr>
        </p:nvSpPr>
        <p:spPr/>
        <p:txBody>
          <a:bodyPr/>
          <a:lstStyle/>
          <a:p>
            <a:fld id="{58D452B8-95B0-46A1-9AE7-795525A62ED8}" type="slidenum">
              <a:rPr lang="en-US" smtClean="0"/>
              <a:t>20</a:t>
            </a:fld>
            <a:endParaRPr lang="en-US"/>
          </a:p>
        </p:txBody>
      </p:sp>
    </p:spTree>
    <p:extLst>
      <p:ext uri="{BB962C8B-B14F-4D97-AF65-F5344CB8AC3E}">
        <p14:creationId xmlns:p14="http://schemas.microsoft.com/office/powerpoint/2010/main" val="1516640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2434-CA22-159F-E336-9A6ECCA3B4F6}"/>
              </a:ext>
            </a:extLst>
          </p:cNvPr>
          <p:cNvSpPr>
            <a:spLocks noGrp="1"/>
          </p:cNvSpPr>
          <p:nvPr>
            <p:ph type="title"/>
          </p:nvPr>
        </p:nvSpPr>
        <p:spPr/>
        <p:txBody>
          <a:bodyPr/>
          <a:lstStyle/>
          <a:p>
            <a:r>
              <a:rPr lang="en-US" b="1" dirty="0">
                <a:latin typeface="+mn-lt"/>
              </a:rPr>
              <a:t>Torque exerted on the gear shaft</a:t>
            </a:r>
          </a:p>
        </p:txBody>
      </p:sp>
      <p:sp>
        <p:nvSpPr>
          <p:cNvPr id="3" name="Content Placeholder 2">
            <a:extLst>
              <a:ext uri="{FF2B5EF4-FFF2-40B4-BE49-F238E27FC236}">
                <a16:creationId xmlns:a16="http://schemas.microsoft.com/office/drawing/2014/main" id="{F67274B6-7825-45B4-F20C-0A7CEB139844}"/>
              </a:ext>
            </a:extLst>
          </p:cNvPr>
          <p:cNvSpPr>
            <a:spLocks noGrp="1"/>
          </p:cNvSpPr>
          <p:nvPr>
            <p:ph idx="1"/>
          </p:nvPr>
        </p:nvSpPr>
        <p:spPr/>
        <p:txBody>
          <a:bodyPr>
            <a:normAutofit lnSpcReduction="10000"/>
          </a:bodyPr>
          <a:lstStyle/>
          <a:p>
            <a:pPr marL="0" indent="0">
              <a:buNone/>
            </a:pPr>
            <a:r>
              <a:rPr lang="en-US" dirty="0">
                <a:latin typeface="+mj-lt"/>
              </a:rPr>
              <a:t>𝐹 is maximum tooth pressure. </a:t>
            </a:r>
          </a:p>
          <a:p>
            <a:pPr marL="0" indent="0">
              <a:buNone/>
            </a:pPr>
            <a:r>
              <a:rPr lang="en-US" dirty="0">
                <a:latin typeface="+mj-lt"/>
              </a:rPr>
              <a:t>Tangential force, </a:t>
            </a:r>
          </a:p>
          <a:p>
            <a:pPr marL="0" indent="0" algn="ctr">
              <a:buNone/>
            </a:pPr>
            <a:r>
              <a:rPr lang="en-US" dirty="0">
                <a:latin typeface="+mj-lt"/>
              </a:rPr>
              <a:t>𝐹</a:t>
            </a:r>
            <a:r>
              <a:rPr lang="en-US" baseline="-25000" dirty="0">
                <a:latin typeface="+mj-lt"/>
              </a:rPr>
              <a:t>𝑇</a:t>
            </a:r>
            <a:r>
              <a:rPr lang="en-US" dirty="0">
                <a:latin typeface="+mj-lt"/>
              </a:rPr>
              <a:t> = 𝐹𝑐𝑜𝑠 𝜙 </a:t>
            </a:r>
          </a:p>
          <a:p>
            <a:pPr marL="0" indent="0">
              <a:buNone/>
            </a:pPr>
            <a:r>
              <a:rPr lang="en-US" dirty="0">
                <a:latin typeface="+mj-lt"/>
              </a:rPr>
              <a:t>Radial or normal force, </a:t>
            </a:r>
          </a:p>
          <a:p>
            <a:pPr marL="0" indent="0" algn="ctr">
              <a:buNone/>
            </a:pPr>
            <a:r>
              <a:rPr lang="en-US" dirty="0">
                <a:latin typeface="+mj-lt"/>
              </a:rPr>
              <a:t>𝐹</a:t>
            </a:r>
            <a:r>
              <a:rPr lang="en-US" baseline="-25000" dirty="0">
                <a:latin typeface="+mj-lt"/>
              </a:rPr>
              <a:t>𝑅</a:t>
            </a:r>
            <a:r>
              <a:rPr lang="en-US" dirty="0">
                <a:latin typeface="+mj-lt"/>
              </a:rPr>
              <a:t> = 𝐹𝑠𝑖𝑛 𝜙 </a:t>
            </a:r>
          </a:p>
          <a:p>
            <a:pPr marL="0" indent="0">
              <a:buNone/>
            </a:pPr>
            <a:r>
              <a:rPr lang="en-US" dirty="0">
                <a:latin typeface="+mj-lt"/>
              </a:rPr>
              <a:t>𝜙 – Pressure angle </a:t>
            </a:r>
          </a:p>
          <a:p>
            <a:pPr marL="0" indent="0">
              <a:buNone/>
            </a:pPr>
            <a:r>
              <a:rPr lang="en-US" dirty="0">
                <a:latin typeface="+mj-lt"/>
              </a:rPr>
              <a:t>Torque exerted on the gear shaft; </a:t>
            </a:r>
          </a:p>
          <a:p>
            <a:pPr marL="0" indent="0" algn="ctr">
              <a:buNone/>
            </a:pPr>
            <a:r>
              <a:rPr lang="en-US" dirty="0">
                <a:latin typeface="+mj-lt"/>
              </a:rPr>
              <a:t>𝜏 = 𝐹𝑇 × 𝑟 </a:t>
            </a:r>
          </a:p>
          <a:p>
            <a:pPr marL="0" indent="0">
              <a:buNone/>
            </a:pPr>
            <a:r>
              <a:rPr lang="en-US" dirty="0">
                <a:latin typeface="+mj-lt"/>
              </a:rPr>
              <a:t>Where, 𝑟 - the pitch circle radius of the gear.</a:t>
            </a:r>
          </a:p>
        </p:txBody>
      </p:sp>
      <p:pic>
        <p:nvPicPr>
          <p:cNvPr id="5" name="Picture 4">
            <a:extLst>
              <a:ext uri="{FF2B5EF4-FFF2-40B4-BE49-F238E27FC236}">
                <a16:creationId xmlns:a16="http://schemas.microsoft.com/office/drawing/2014/main" id="{06328B31-E153-ACE5-8E7A-F6290677D72F}"/>
              </a:ext>
            </a:extLst>
          </p:cNvPr>
          <p:cNvPicPr>
            <a:picLocks noChangeAspect="1"/>
          </p:cNvPicPr>
          <p:nvPr/>
        </p:nvPicPr>
        <p:blipFill>
          <a:blip r:embed="rId2"/>
          <a:stretch>
            <a:fillRect/>
          </a:stretch>
        </p:blipFill>
        <p:spPr>
          <a:xfrm>
            <a:off x="7717187" y="1976438"/>
            <a:ext cx="3870294" cy="4049712"/>
          </a:xfrm>
          <a:prstGeom prst="rect">
            <a:avLst/>
          </a:prstGeom>
        </p:spPr>
      </p:pic>
      <p:sp>
        <p:nvSpPr>
          <p:cNvPr id="6" name="Slide Number Placeholder 5">
            <a:extLst>
              <a:ext uri="{FF2B5EF4-FFF2-40B4-BE49-F238E27FC236}">
                <a16:creationId xmlns:a16="http://schemas.microsoft.com/office/drawing/2014/main" id="{997B3B99-1F22-3FF2-075C-2B2C798B7A7C}"/>
              </a:ext>
            </a:extLst>
          </p:cNvPr>
          <p:cNvSpPr>
            <a:spLocks noGrp="1"/>
          </p:cNvSpPr>
          <p:nvPr>
            <p:ph type="sldNum" sz="quarter" idx="12"/>
          </p:nvPr>
        </p:nvSpPr>
        <p:spPr/>
        <p:txBody>
          <a:bodyPr/>
          <a:lstStyle/>
          <a:p>
            <a:fld id="{58D452B8-95B0-46A1-9AE7-795525A62ED8}" type="slidenum">
              <a:rPr lang="en-US" smtClean="0"/>
              <a:t>21</a:t>
            </a:fld>
            <a:endParaRPr lang="en-US"/>
          </a:p>
        </p:txBody>
      </p:sp>
    </p:spTree>
    <p:extLst>
      <p:ext uri="{BB962C8B-B14F-4D97-AF65-F5344CB8AC3E}">
        <p14:creationId xmlns:p14="http://schemas.microsoft.com/office/powerpoint/2010/main" val="3099666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FC28-7DA8-0E13-7931-761129C2BF3E}"/>
              </a:ext>
            </a:extLst>
          </p:cNvPr>
          <p:cNvSpPr>
            <a:spLocks noGrp="1"/>
          </p:cNvSpPr>
          <p:nvPr>
            <p:ph type="title"/>
          </p:nvPr>
        </p:nvSpPr>
        <p:spPr/>
        <p:txBody>
          <a:bodyPr/>
          <a:lstStyle/>
          <a:p>
            <a:r>
              <a:rPr lang="en-US" dirty="0"/>
              <a:t>Length of Path of Contact</a:t>
            </a:r>
          </a:p>
        </p:txBody>
      </p:sp>
      <p:pic>
        <p:nvPicPr>
          <p:cNvPr id="5" name="Picture 4">
            <a:extLst>
              <a:ext uri="{FF2B5EF4-FFF2-40B4-BE49-F238E27FC236}">
                <a16:creationId xmlns:a16="http://schemas.microsoft.com/office/drawing/2014/main" id="{F5263952-C194-B391-AA80-C1419D5B5D46}"/>
              </a:ext>
            </a:extLst>
          </p:cNvPr>
          <p:cNvPicPr>
            <a:picLocks noChangeAspect="1"/>
          </p:cNvPicPr>
          <p:nvPr/>
        </p:nvPicPr>
        <p:blipFill>
          <a:blip r:embed="rId2"/>
          <a:stretch>
            <a:fillRect/>
          </a:stretch>
        </p:blipFill>
        <p:spPr>
          <a:xfrm>
            <a:off x="7662217" y="1295400"/>
            <a:ext cx="4389871" cy="4267200"/>
          </a:xfrm>
          <a:prstGeom prst="rect">
            <a:avLst/>
          </a:prstGeom>
        </p:spPr>
      </p:pic>
      <p:sp>
        <p:nvSpPr>
          <p:cNvPr id="7" name="TextBox 6">
            <a:extLst>
              <a:ext uri="{FF2B5EF4-FFF2-40B4-BE49-F238E27FC236}">
                <a16:creationId xmlns:a16="http://schemas.microsoft.com/office/drawing/2014/main" id="{A54C1E4A-8C51-14BB-3D86-A45CA682D52F}"/>
              </a:ext>
            </a:extLst>
          </p:cNvPr>
          <p:cNvSpPr txBox="1"/>
          <p:nvPr/>
        </p:nvSpPr>
        <p:spPr>
          <a:xfrm>
            <a:off x="838200" y="1525676"/>
            <a:ext cx="6995160" cy="5139869"/>
          </a:xfrm>
          <a:prstGeom prst="rect">
            <a:avLst/>
          </a:prstGeom>
          <a:noFill/>
        </p:spPr>
        <p:txBody>
          <a:bodyPr wrap="square">
            <a:spAutoFit/>
          </a:bodyPr>
          <a:lstStyle/>
          <a:p>
            <a:pPr algn="just"/>
            <a:r>
              <a:rPr lang="en-US" sz="2400" dirty="0">
                <a:latin typeface="+mj-lt"/>
              </a:rPr>
              <a:t>Length of path of contact (KL) is the length of common normal cutoff by the addendum circles of the wheel and the pinion. </a:t>
            </a:r>
          </a:p>
          <a:p>
            <a:pPr algn="just"/>
            <a:endParaRPr lang="en-US" sz="2400" dirty="0"/>
          </a:p>
          <a:p>
            <a:pPr algn="ctr"/>
            <a:r>
              <a:rPr lang="en-US" sz="3200" b="1" dirty="0">
                <a:latin typeface="Cambria" panose="02040503050406030204" pitchFamily="18" charset="0"/>
                <a:ea typeface="Cambria" panose="02040503050406030204" pitchFamily="18" charset="0"/>
              </a:rPr>
              <a:t>KL = KP + PL </a:t>
            </a:r>
          </a:p>
          <a:p>
            <a:pPr algn="ctr"/>
            <a:endParaRPr lang="en-US" sz="3200" b="1" dirty="0">
              <a:latin typeface="Cambria" panose="02040503050406030204" pitchFamily="18" charset="0"/>
              <a:ea typeface="Cambria" panose="02040503050406030204" pitchFamily="18" charset="0"/>
            </a:endParaRPr>
          </a:p>
          <a:p>
            <a:pPr algn="just"/>
            <a:r>
              <a:rPr lang="en-US" sz="2400" dirty="0">
                <a:latin typeface="+mj-lt"/>
              </a:rPr>
              <a:t>KP - Path of approach </a:t>
            </a:r>
          </a:p>
          <a:p>
            <a:pPr algn="just"/>
            <a:r>
              <a:rPr lang="en-US" sz="2400" dirty="0">
                <a:latin typeface="+mj-lt"/>
              </a:rPr>
              <a:t>PL – Path of recess </a:t>
            </a:r>
          </a:p>
          <a:p>
            <a:pPr algn="just"/>
            <a:endParaRPr lang="en-US" sz="2400" dirty="0"/>
          </a:p>
          <a:p>
            <a:pPr algn="just"/>
            <a:r>
              <a:rPr lang="en-US" sz="2400" dirty="0">
                <a:latin typeface="+mj-lt"/>
              </a:rPr>
              <a:t>𝑟</a:t>
            </a:r>
            <a:r>
              <a:rPr lang="en-US" sz="2400" baseline="-25000" dirty="0">
                <a:latin typeface="+mj-lt"/>
              </a:rPr>
              <a:t>𝐴</a:t>
            </a:r>
            <a:r>
              <a:rPr lang="en-US" sz="2400" dirty="0">
                <a:latin typeface="+mj-lt"/>
              </a:rPr>
              <a:t> = 𝑂</a:t>
            </a:r>
            <a:r>
              <a:rPr lang="en-US" sz="2400" baseline="-25000" dirty="0">
                <a:latin typeface="+mj-lt"/>
                <a:ea typeface="Cambria" panose="02040503050406030204" pitchFamily="18" charset="0"/>
              </a:rPr>
              <a:t>1</a:t>
            </a:r>
            <a:r>
              <a:rPr lang="en-US" sz="2400" dirty="0">
                <a:latin typeface="+mj-lt"/>
              </a:rPr>
              <a:t>𝐿 − Radius of addendum circle of pinion </a:t>
            </a:r>
          </a:p>
          <a:p>
            <a:pPr algn="just"/>
            <a:r>
              <a:rPr lang="en-US" sz="2400" dirty="0">
                <a:latin typeface="+mj-lt"/>
              </a:rPr>
              <a:t>𝑅</a:t>
            </a:r>
            <a:r>
              <a:rPr lang="en-US" sz="2400" baseline="-25000" dirty="0">
                <a:latin typeface="+mj-lt"/>
              </a:rPr>
              <a:t>𝐴</a:t>
            </a:r>
            <a:r>
              <a:rPr lang="en-US" sz="2400" dirty="0">
                <a:latin typeface="+mj-lt"/>
              </a:rPr>
              <a:t> = 𝑂</a:t>
            </a:r>
            <a:r>
              <a:rPr lang="en-US" sz="2400" baseline="-25000" dirty="0">
                <a:latin typeface="+mj-lt"/>
                <a:ea typeface="Cambria" panose="02040503050406030204" pitchFamily="18" charset="0"/>
              </a:rPr>
              <a:t>2</a:t>
            </a:r>
            <a:r>
              <a:rPr lang="en-US" sz="2400" dirty="0">
                <a:latin typeface="+mj-lt"/>
              </a:rPr>
              <a:t>𝐾 − Radius of addendum circle of wheel </a:t>
            </a:r>
          </a:p>
          <a:p>
            <a:pPr algn="just"/>
            <a:r>
              <a:rPr lang="en-US" sz="2400" dirty="0">
                <a:latin typeface="+mj-lt"/>
              </a:rPr>
              <a:t>𝑟 = 𝑂</a:t>
            </a:r>
            <a:r>
              <a:rPr lang="en-US" sz="2400" baseline="-25000" dirty="0">
                <a:latin typeface="+mj-lt"/>
                <a:ea typeface="Cambria" panose="02040503050406030204" pitchFamily="18" charset="0"/>
              </a:rPr>
              <a:t>1</a:t>
            </a:r>
            <a:r>
              <a:rPr lang="en-US" sz="2400" dirty="0">
                <a:latin typeface="+mj-lt"/>
              </a:rPr>
              <a:t>𝑃 − Radius of pitch circle of pinion </a:t>
            </a:r>
          </a:p>
          <a:p>
            <a:pPr algn="just"/>
            <a:r>
              <a:rPr lang="en-US" sz="2400" dirty="0">
                <a:latin typeface="+mj-lt"/>
              </a:rPr>
              <a:t>𝑅 = 𝑂</a:t>
            </a:r>
            <a:r>
              <a:rPr lang="en-US" sz="2400" baseline="-25000" dirty="0">
                <a:latin typeface="+mj-lt"/>
                <a:ea typeface="Cambria" panose="02040503050406030204" pitchFamily="18" charset="0"/>
              </a:rPr>
              <a:t>2</a:t>
            </a:r>
            <a:r>
              <a:rPr lang="en-US" sz="2400" dirty="0">
                <a:latin typeface="+mj-lt"/>
              </a:rPr>
              <a:t>𝑃 − Radius of pitch circle of wheel </a:t>
            </a:r>
          </a:p>
        </p:txBody>
      </p:sp>
      <p:sp>
        <p:nvSpPr>
          <p:cNvPr id="8" name="Slide Number Placeholder 7">
            <a:extLst>
              <a:ext uri="{FF2B5EF4-FFF2-40B4-BE49-F238E27FC236}">
                <a16:creationId xmlns:a16="http://schemas.microsoft.com/office/drawing/2014/main" id="{2E73BED5-E46A-C0D2-1CCB-DD218B6B952A}"/>
              </a:ext>
            </a:extLst>
          </p:cNvPr>
          <p:cNvSpPr>
            <a:spLocks noGrp="1"/>
          </p:cNvSpPr>
          <p:nvPr>
            <p:ph type="sldNum" sz="quarter" idx="12"/>
          </p:nvPr>
        </p:nvSpPr>
        <p:spPr/>
        <p:txBody>
          <a:bodyPr/>
          <a:lstStyle/>
          <a:p>
            <a:fld id="{58D452B8-95B0-46A1-9AE7-795525A62ED8}" type="slidenum">
              <a:rPr lang="en-US" smtClean="0"/>
              <a:t>22</a:t>
            </a:fld>
            <a:endParaRPr lang="en-US"/>
          </a:p>
        </p:txBody>
      </p:sp>
    </p:spTree>
    <p:extLst>
      <p:ext uri="{BB962C8B-B14F-4D97-AF65-F5344CB8AC3E}">
        <p14:creationId xmlns:p14="http://schemas.microsoft.com/office/powerpoint/2010/main" val="1659632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92DF-273A-52FD-51C2-2F4AB31306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143FC9-31B8-223D-D739-CEC07C9CDA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12BF094-6030-10F2-2AEE-85F5619DE5B4}"/>
              </a:ext>
            </a:extLst>
          </p:cNvPr>
          <p:cNvPicPr>
            <a:picLocks noChangeAspect="1"/>
          </p:cNvPicPr>
          <p:nvPr/>
        </p:nvPicPr>
        <p:blipFill>
          <a:blip r:embed="rId2"/>
          <a:stretch>
            <a:fillRect/>
          </a:stretch>
        </p:blipFill>
        <p:spPr>
          <a:xfrm>
            <a:off x="165860" y="109074"/>
            <a:ext cx="11860280" cy="6639852"/>
          </a:xfrm>
          <a:prstGeom prst="rect">
            <a:avLst/>
          </a:prstGeom>
        </p:spPr>
      </p:pic>
      <p:sp>
        <p:nvSpPr>
          <p:cNvPr id="6" name="Slide Number Placeholder 5">
            <a:extLst>
              <a:ext uri="{FF2B5EF4-FFF2-40B4-BE49-F238E27FC236}">
                <a16:creationId xmlns:a16="http://schemas.microsoft.com/office/drawing/2014/main" id="{EE6807C1-9C96-CB57-EAA2-F5033F5ABA50}"/>
              </a:ext>
            </a:extLst>
          </p:cNvPr>
          <p:cNvSpPr>
            <a:spLocks noGrp="1"/>
          </p:cNvSpPr>
          <p:nvPr>
            <p:ph type="sldNum" sz="quarter" idx="12"/>
          </p:nvPr>
        </p:nvSpPr>
        <p:spPr/>
        <p:txBody>
          <a:bodyPr/>
          <a:lstStyle/>
          <a:p>
            <a:fld id="{58D452B8-95B0-46A1-9AE7-795525A62ED8}" type="slidenum">
              <a:rPr lang="en-US" smtClean="0"/>
              <a:t>23</a:t>
            </a:fld>
            <a:endParaRPr lang="en-US"/>
          </a:p>
        </p:txBody>
      </p:sp>
    </p:spTree>
    <p:extLst>
      <p:ext uri="{BB962C8B-B14F-4D97-AF65-F5344CB8AC3E}">
        <p14:creationId xmlns:p14="http://schemas.microsoft.com/office/powerpoint/2010/main" val="369894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A3B5-BCA3-DB09-1AA8-F846330722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198B19-AE9E-1D51-9C03-35506462C52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C1725E1-67AA-D264-6788-D418883769AE}"/>
              </a:ext>
            </a:extLst>
          </p:cNvPr>
          <p:cNvPicPr>
            <a:picLocks noChangeAspect="1"/>
          </p:cNvPicPr>
          <p:nvPr/>
        </p:nvPicPr>
        <p:blipFill>
          <a:blip r:embed="rId2"/>
          <a:stretch>
            <a:fillRect/>
          </a:stretch>
        </p:blipFill>
        <p:spPr>
          <a:xfrm>
            <a:off x="0" y="147854"/>
            <a:ext cx="12192000" cy="6562291"/>
          </a:xfrm>
          <a:prstGeom prst="rect">
            <a:avLst/>
          </a:prstGeom>
        </p:spPr>
      </p:pic>
      <p:sp>
        <p:nvSpPr>
          <p:cNvPr id="6" name="Slide Number Placeholder 5">
            <a:extLst>
              <a:ext uri="{FF2B5EF4-FFF2-40B4-BE49-F238E27FC236}">
                <a16:creationId xmlns:a16="http://schemas.microsoft.com/office/drawing/2014/main" id="{AA5975AE-622A-4D19-A590-400837175955}"/>
              </a:ext>
            </a:extLst>
          </p:cNvPr>
          <p:cNvSpPr>
            <a:spLocks noGrp="1"/>
          </p:cNvSpPr>
          <p:nvPr>
            <p:ph type="sldNum" sz="quarter" idx="12"/>
          </p:nvPr>
        </p:nvSpPr>
        <p:spPr/>
        <p:txBody>
          <a:bodyPr/>
          <a:lstStyle/>
          <a:p>
            <a:fld id="{58D452B8-95B0-46A1-9AE7-795525A62ED8}" type="slidenum">
              <a:rPr lang="en-US" smtClean="0"/>
              <a:t>24</a:t>
            </a:fld>
            <a:endParaRPr lang="en-US"/>
          </a:p>
        </p:txBody>
      </p:sp>
    </p:spTree>
    <p:extLst>
      <p:ext uri="{BB962C8B-B14F-4D97-AF65-F5344CB8AC3E}">
        <p14:creationId xmlns:p14="http://schemas.microsoft.com/office/powerpoint/2010/main" val="139120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62B1-0D83-C90D-2804-C9CD4466E8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D7078B-3AF6-72BA-9988-66BE25C798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FCA978-F674-561F-244A-BB4F8FB4A84F}"/>
              </a:ext>
            </a:extLst>
          </p:cNvPr>
          <p:cNvPicPr>
            <a:picLocks noChangeAspect="1"/>
          </p:cNvPicPr>
          <p:nvPr/>
        </p:nvPicPr>
        <p:blipFill>
          <a:blip r:embed="rId2"/>
          <a:stretch>
            <a:fillRect/>
          </a:stretch>
        </p:blipFill>
        <p:spPr>
          <a:xfrm>
            <a:off x="0" y="344054"/>
            <a:ext cx="12192000" cy="6169891"/>
          </a:xfrm>
          <a:prstGeom prst="rect">
            <a:avLst/>
          </a:prstGeom>
        </p:spPr>
      </p:pic>
      <p:sp>
        <p:nvSpPr>
          <p:cNvPr id="6" name="Slide Number Placeholder 5">
            <a:extLst>
              <a:ext uri="{FF2B5EF4-FFF2-40B4-BE49-F238E27FC236}">
                <a16:creationId xmlns:a16="http://schemas.microsoft.com/office/drawing/2014/main" id="{C665BCDC-07DA-07D5-D90D-8300CB41D99E}"/>
              </a:ext>
            </a:extLst>
          </p:cNvPr>
          <p:cNvSpPr>
            <a:spLocks noGrp="1"/>
          </p:cNvSpPr>
          <p:nvPr>
            <p:ph type="sldNum" sz="quarter" idx="12"/>
          </p:nvPr>
        </p:nvSpPr>
        <p:spPr/>
        <p:txBody>
          <a:bodyPr/>
          <a:lstStyle/>
          <a:p>
            <a:fld id="{58D452B8-95B0-46A1-9AE7-795525A62ED8}" type="slidenum">
              <a:rPr lang="en-US" smtClean="0"/>
              <a:t>25</a:t>
            </a:fld>
            <a:endParaRPr lang="en-US"/>
          </a:p>
        </p:txBody>
      </p:sp>
    </p:spTree>
    <p:extLst>
      <p:ext uri="{BB962C8B-B14F-4D97-AF65-F5344CB8AC3E}">
        <p14:creationId xmlns:p14="http://schemas.microsoft.com/office/powerpoint/2010/main" val="2482469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568DA-FBAD-DE33-0183-609BF84D48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4A6EE1-CFCC-07C3-D725-51037470956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94836D0-A3F2-0C2E-069E-9F9834834D3A}"/>
              </a:ext>
            </a:extLst>
          </p:cNvPr>
          <p:cNvPicPr>
            <a:picLocks noChangeAspect="1"/>
          </p:cNvPicPr>
          <p:nvPr/>
        </p:nvPicPr>
        <p:blipFill>
          <a:blip r:embed="rId2"/>
          <a:stretch>
            <a:fillRect/>
          </a:stretch>
        </p:blipFill>
        <p:spPr>
          <a:xfrm>
            <a:off x="0" y="389938"/>
            <a:ext cx="12192000" cy="6078123"/>
          </a:xfrm>
          <a:prstGeom prst="rect">
            <a:avLst/>
          </a:prstGeom>
        </p:spPr>
      </p:pic>
      <p:sp>
        <p:nvSpPr>
          <p:cNvPr id="6" name="Slide Number Placeholder 5">
            <a:extLst>
              <a:ext uri="{FF2B5EF4-FFF2-40B4-BE49-F238E27FC236}">
                <a16:creationId xmlns:a16="http://schemas.microsoft.com/office/drawing/2014/main" id="{D82963D9-70B1-E85D-AA18-3586E7D37391}"/>
              </a:ext>
            </a:extLst>
          </p:cNvPr>
          <p:cNvSpPr>
            <a:spLocks noGrp="1"/>
          </p:cNvSpPr>
          <p:nvPr>
            <p:ph type="sldNum" sz="quarter" idx="12"/>
          </p:nvPr>
        </p:nvSpPr>
        <p:spPr/>
        <p:txBody>
          <a:bodyPr/>
          <a:lstStyle/>
          <a:p>
            <a:fld id="{58D452B8-95B0-46A1-9AE7-795525A62ED8}" type="slidenum">
              <a:rPr lang="en-US" smtClean="0"/>
              <a:t>26</a:t>
            </a:fld>
            <a:endParaRPr lang="en-US"/>
          </a:p>
        </p:txBody>
      </p:sp>
    </p:spTree>
    <p:extLst>
      <p:ext uri="{BB962C8B-B14F-4D97-AF65-F5344CB8AC3E}">
        <p14:creationId xmlns:p14="http://schemas.microsoft.com/office/powerpoint/2010/main" val="3985997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4D496-FB6B-B6F3-0755-D41E7C89DE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D18394-56F5-90EE-220B-8CA7E30F2975}"/>
              </a:ext>
            </a:extLst>
          </p:cNvPr>
          <p:cNvSpPr>
            <a:spLocks noGrp="1"/>
          </p:cNvSpPr>
          <p:nvPr>
            <p:ph type="title"/>
          </p:nvPr>
        </p:nvSpPr>
        <p:spPr>
          <a:xfrm>
            <a:off x="838200" y="0"/>
            <a:ext cx="10515600" cy="1325563"/>
          </a:xfrm>
        </p:spPr>
        <p:txBody>
          <a:bodyPr/>
          <a:lstStyle/>
          <a:p>
            <a:r>
              <a:rPr lang="en-US" b="1" dirty="0">
                <a:latin typeface="+mn-lt"/>
              </a:rPr>
              <a:t>Velocity of Sliding of Teeth</a:t>
            </a:r>
          </a:p>
        </p:txBody>
      </p:sp>
      <p:sp>
        <p:nvSpPr>
          <p:cNvPr id="6" name="Slide Number Placeholder 5">
            <a:extLst>
              <a:ext uri="{FF2B5EF4-FFF2-40B4-BE49-F238E27FC236}">
                <a16:creationId xmlns:a16="http://schemas.microsoft.com/office/drawing/2014/main" id="{865F12E9-35A3-CD07-D75E-341D21C01D6E}"/>
              </a:ext>
            </a:extLst>
          </p:cNvPr>
          <p:cNvSpPr>
            <a:spLocks noGrp="1"/>
          </p:cNvSpPr>
          <p:nvPr>
            <p:ph type="sldNum" sz="quarter" idx="12"/>
          </p:nvPr>
        </p:nvSpPr>
        <p:spPr/>
        <p:txBody>
          <a:bodyPr/>
          <a:lstStyle/>
          <a:p>
            <a:fld id="{58D452B8-95B0-46A1-9AE7-795525A62ED8}" type="slidenum">
              <a:rPr lang="en-US" smtClean="0"/>
              <a:t>27</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9B5B6F-6F9D-04F8-337C-DA878BA109E8}"/>
                  </a:ext>
                </a:extLst>
              </p:cNvPr>
              <p:cNvSpPr txBox="1"/>
              <p:nvPr/>
            </p:nvSpPr>
            <p:spPr>
              <a:xfrm>
                <a:off x="993058" y="1325563"/>
                <a:ext cx="6096000" cy="2677656"/>
              </a:xfrm>
              <a:prstGeom prst="rect">
                <a:avLst/>
              </a:prstGeom>
              <a:noFill/>
            </p:spPr>
            <p:txBody>
              <a:bodyPr wrap="square">
                <a:spAutoFit/>
              </a:bodyPr>
              <a:lstStyle/>
              <a:p>
                <a:r>
                  <a:rPr lang="en-US" sz="2800" i="1" dirty="0"/>
                  <a:t>Velocity of sliding teeth at engagement;</a:t>
                </a:r>
              </a:p>
              <a:p>
                <a:endParaRPr lang="en-US" sz="2800" i="1" dirty="0"/>
              </a:p>
              <a:p>
                <a:pPr algn="ctr"/>
                <a:r>
                  <a:rPr lang="en-US" sz="2800" b="1" dirty="0">
                    <a:latin typeface="Cambria" panose="02040503050406030204" pitchFamily="18" charset="0"/>
                    <a:ea typeface="Cambria" panose="02040503050406030204" pitchFamily="18" charset="0"/>
                  </a:rPr>
                  <a:t>V</a:t>
                </a:r>
                <a:r>
                  <a:rPr lang="en-US" sz="2800" b="1" baseline="-25000" dirty="0">
                    <a:latin typeface="Cambria" panose="02040503050406030204" pitchFamily="18" charset="0"/>
                    <a:ea typeface="Cambria" panose="02040503050406030204" pitchFamily="18" charset="0"/>
                  </a:rPr>
                  <a:t>SK</a:t>
                </a:r>
                <a:r>
                  <a:rPr lang="en-US" sz="2800" b="1" dirty="0">
                    <a:latin typeface="Cambria" panose="02040503050406030204" pitchFamily="18" charset="0"/>
                    <a:ea typeface="Cambria" panose="02040503050406030204" pitchFamily="18" charset="0"/>
                  </a:rPr>
                  <a:t> = (</a:t>
                </a:r>
                <a14:m>
                  <m:oMath xmlns:m="http://schemas.openxmlformats.org/officeDocument/2006/math">
                    <m:r>
                      <a:rPr lang="en-US" sz="2800" b="1" i="0" smtClean="0">
                        <a:latin typeface="Cambria Math" panose="02040503050406030204" pitchFamily="18" charset="0"/>
                        <a:ea typeface="Cambria Math" panose="02040503050406030204" pitchFamily="18" charset="0"/>
                      </a:rPr>
                      <m:t>𝛚</m:t>
                    </m:r>
                  </m:oMath>
                </a14:m>
                <a:r>
                  <a:rPr lang="en-US" sz="2800" b="1" baseline="-25000" dirty="0">
                    <a:latin typeface="Cambria" panose="02040503050406030204" pitchFamily="18" charset="0"/>
                    <a:ea typeface="Cambria" panose="02040503050406030204" pitchFamily="18" charset="0"/>
                  </a:rPr>
                  <a:t>1</a:t>
                </a:r>
                <a:r>
                  <a:rPr lang="en-US" sz="2800" b="1" dirty="0">
                    <a:latin typeface="Cambria" panose="02040503050406030204" pitchFamily="18" charset="0"/>
                    <a:ea typeface="Cambria" panose="02040503050406030204" pitchFamily="18" charset="0"/>
                  </a:rPr>
                  <a:t>+ </a:t>
                </a:r>
                <a14:m>
                  <m:oMath xmlns:m="http://schemas.openxmlformats.org/officeDocument/2006/math">
                    <m:r>
                      <a:rPr lang="en-US" sz="2800" b="1" i="0">
                        <a:latin typeface="Cambria Math" panose="02040503050406030204" pitchFamily="18" charset="0"/>
                        <a:ea typeface="Cambria Math" panose="02040503050406030204" pitchFamily="18" charset="0"/>
                      </a:rPr>
                      <m:t>𝛚</m:t>
                    </m:r>
                  </m:oMath>
                </a14:m>
                <a:r>
                  <a:rPr lang="en-US" sz="2800" b="1" baseline="-25000" dirty="0">
                    <a:latin typeface="Cambria" panose="02040503050406030204" pitchFamily="18" charset="0"/>
                    <a:ea typeface="Cambria" panose="02040503050406030204" pitchFamily="18" charset="0"/>
                  </a:rPr>
                  <a:t>2</a:t>
                </a:r>
                <a:r>
                  <a:rPr lang="en-US" sz="2800" b="1" dirty="0">
                    <a:latin typeface="Cambria" panose="02040503050406030204" pitchFamily="18" charset="0"/>
                    <a:ea typeface="Cambria" panose="02040503050406030204" pitchFamily="18" charset="0"/>
                  </a:rPr>
                  <a:t>) KP</a:t>
                </a:r>
              </a:p>
              <a:p>
                <a:pPr algn="ctr"/>
                <a:endParaRPr lang="en-US" sz="2800" b="1" dirty="0">
                  <a:latin typeface="Cambria" panose="02040503050406030204" pitchFamily="18" charset="0"/>
                  <a:ea typeface="Cambria" panose="02040503050406030204" pitchFamily="18" charset="0"/>
                </a:endParaRPr>
              </a:p>
              <a:p>
                <a:pPr algn="ctr"/>
                <a:r>
                  <a:rPr lang="en-US" sz="2800" b="1" dirty="0">
                    <a:latin typeface="Cambria" panose="02040503050406030204" pitchFamily="18" charset="0"/>
                    <a:ea typeface="Cambria" panose="02040503050406030204" pitchFamily="18" charset="0"/>
                  </a:rPr>
                  <a:t>KP = </a:t>
                </a:r>
              </a:p>
              <a:p>
                <a:pPr algn="ctr"/>
                <a:endParaRPr lang="en-US" sz="2800" b="1" dirty="0">
                  <a:latin typeface="Cambria" panose="02040503050406030204" pitchFamily="18" charset="0"/>
                  <a:ea typeface="Cambria" panose="02040503050406030204" pitchFamily="18" charset="0"/>
                </a:endParaRPr>
              </a:p>
            </p:txBody>
          </p:sp>
        </mc:Choice>
        <mc:Fallback xmlns="">
          <p:sp>
            <p:nvSpPr>
              <p:cNvPr id="4" name="TextBox 3">
                <a:extLst>
                  <a:ext uri="{FF2B5EF4-FFF2-40B4-BE49-F238E27FC236}">
                    <a16:creationId xmlns:a16="http://schemas.microsoft.com/office/drawing/2014/main" id="{C29B5B6F-6F9D-04F8-337C-DA878BA109E8}"/>
                  </a:ext>
                </a:extLst>
              </p:cNvPr>
              <p:cNvSpPr txBox="1">
                <a:spLocks noRot="1" noChangeAspect="1" noMove="1" noResize="1" noEditPoints="1" noAdjustHandles="1" noChangeArrowheads="1" noChangeShapeType="1" noTextEdit="1"/>
              </p:cNvSpPr>
              <p:nvPr/>
            </p:nvSpPr>
            <p:spPr>
              <a:xfrm>
                <a:off x="993058" y="1325563"/>
                <a:ext cx="6096000" cy="2677656"/>
              </a:xfrm>
              <a:prstGeom prst="rect">
                <a:avLst/>
              </a:prstGeom>
              <a:blipFill>
                <a:blip r:embed="rId2"/>
                <a:stretch>
                  <a:fillRect l="-2100" t="-204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88CD686-6C12-50B0-544B-B253000E0536}"/>
              </a:ext>
            </a:extLst>
          </p:cNvPr>
          <p:cNvPicPr>
            <a:picLocks noChangeAspect="1"/>
          </p:cNvPicPr>
          <p:nvPr/>
        </p:nvPicPr>
        <p:blipFill>
          <a:blip r:embed="rId3"/>
          <a:stretch>
            <a:fillRect/>
          </a:stretch>
        </p:blipFill>
        <p:spPr>
          <a:xfrm>
            <a:off x="2068933" y="2958233"/>
            <a:ext cx="4239217" cy="68589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CFF08A-D5F8-07BF-3D9C-3417B9662A6D}"/>
                  </a:ext>
                </a:extLst>
              </p:cNvPr>
              <p:cNvSpPr txBox="1"/>
              <p:nvPr/>
            </p:nvSpPr>
            <p:spPr>
              <a:xfrm>
                <a:off x="993057" y="3861256"/>
                <a:ext cx="6607277" cy="2677656"/>
              </a:xfrm>
              <a:prstGeom prst="rect">
                <a:avLst/>
              </a:prstGeom>
              <a:noFill/>
            </p:spPr>
            <p:txBody>
              <a:bodyPr wrap="square">
                <a:spAutoFit/>
              </a:bodyPr>
              <a:lstStyle/>
              <a:p>
                <a:r>
                  <a:rPr lang="en-US" sz="2800" i="1" dirty="0"/>
                  <a:t>Velocity of sliding teeth at disengagement;</a:t>
                </a:r>
              </a:p>
              <a:p>
                <a:endParaRPr lang="en-US" sz="2800" i="1" dirty="0"/>
              </a:p>
              <a:p>
                <a:pPr algn="ctr"/>
                <a:r>
                  <a:rPr lang="en-US" sz="2800" b="1" dirty="0">
                    <a:latin typeface="Cambria" panose="02040503050406030204" pitchFamily="18" charset="0"/>
                    <a:ea typeface="Cambria" panose="02040503050406030204" pitchFamily="18" charset="0"/>
                  </a:rPr>
                  <a:t>V</a:t>
                </a:r>
                <a:r>
                  <a:rPr lang="en-US" sz="2800" b="1" baseline="-25000" dirty="0">
                    <a:latin typeface="Cambria" panose="02040503050406030204" pitchFamily="18" charset="0"/>
                    <a:ea typeface="Cambria" panose="02040503050406030204" pitchFamily="18" charset="0"/>
                  </a:rPr>
                  <a:t>SL</a:t>
                </a:r>
                <a:r>
                  <a:rPr lang="en-US" sz="2800" b="1" dirty="0">
                    <a:latin typeface="Cambria" panose="02040503050406030204" pitchFamily="18" charset="0"/>
                    <a:ea typeface="Cambria" panose="02040503050406030204" pitchFamily="18" charset="0"/>
                  </a:rPr>
                  <a:t> = (</a:t>
                </a:r>
                <a14:m>
                  <m:oMath xmlns:m="http://schemas.openxmlformats.org/officeDocument/2006/math">
                    <m:r>
                      <a:rPr lang="en-US" sz="2800" b="1" i="0" smtClean="0">
                        <a:latin typeface="Cambria Math" panose="02040503050406030204" pitchFamily="18" charset="0"/>
                        <a:ea typeface="Cambria Math" panose="02040503050406030204" pitchFamily="18" charset="0"/>
                      </a:rPr>
                      <m:t>𝛚</m:t>
                    </m:r>
                  </m:oMath>
                </a14:m>
                <a:r>
                  <a:rPr lang="en-US" sz="2800" b="1" baseline="-25000" dirty="0">
                    <a:latin typeface="Cambria" panose="02040503050406030204" pitchFamily="18" charset="0"/>
                    <a:ea typeface="Cambria" panose="02040503050406030204" pitchFamily="18" charset="0"/>
                  </a:rPr>
                  <a:t>1</a:t>
                </a:r>
                <a:r>
                  <a:rPr lang="en-US" sz="2800" b="1" dirty="0">
                    <a:latin typeface="Cambria" panose="02040503050406030204" pitchFamily="18" charset="0"/>
                    <a:ea typeface="Cambria" panose="02040503050406030204" pitchFamily="18" charset="0"/>
                  </a:rPr>
                  <a:t>+ </a:t>
                </a:r>
                <a14:m>
                  <m:oMath xmlns:m="http://schemas.openxmlformats.org/officeDocument/2006/math">
                    <m:r>
                      <a:rPr lang="en-US" sz="2800" b="1" i="0">
                        <a:latin typeface="Cambria Math" panose="02040503050406030204" pitchFamily="18" charset="0"/>
                        <a:ea typeface="Cambria Math" panose="02040503050406030204" pitchFamily="18" charset="0"/>
                      </a:rPr>
                      <m:t>𝛚</m:t>
                    </m:r>
                  </m:oMath>
                </a14:m>
                <a:r>
                  <a:rPr lang="en-US" sz="2800" b="1" baseline="-25000" dirty="0">
                    <a:latin typeface="Cambria" panose="02040503050406030204" pitchFamily="18" charset="0"/>
                    <a:ea typeface="Cambria" panose="02040503050406030204" pitchFamily="18" charset="0"/>
                  </a:rPr>
                  <a:t>2</a:t>
                </a:r>
                <a:r>
                  <a:rPr lang="en-US" sz="2800" b="1" dirty="0">
                    <a:latin typeface="Cambria" panose="02040503050406030204" pitchFamily="18" charset="0"/>
                    <a:ea typeface="Cambria" panose="02040503050406030204" pitchFamily="18" charset="0"/>
                  </a:rPr>
                  <a:t>) PL</a:t>
                </a:r>
              </a:p>
              <a:p>
                <a:pPr algn="ctr"/>
                <a:endParaRPr lang="en-US" sz="2800" b="1" dirty="0">
                  <a:latin typeface="Cambria" panose="02040503050406030204" pitchFamily="18" charset="0"/>
                  <a:ea typeface="Cambria" panose="02040503050406030204" pitchFamily="18" charset="0"/>
                </a:endParaRPr>
              </a:p>
              <a:p>
                <a:pPr algn="ctr"/>
                <a:endParaRPr lang="en-US" sz="2800" b="1" dirty="0">
                  <a:latin typeface="Cambria" panose="02040503050406030204" pitchFamily="18" charset="0"/>
                  <a:ea typeface="Cambria" panose="02040503050406030204" pitchFamily="18" charset="0"/>
                </a:endParaRPr>
              </a:p>
              <a:p>
                <a:pPr algn="ctr"/>
                <a:endParaRPr lang="en-US" sz="2800" b="1" dirty="0">
                  <a:latin typeface="Cambria" panose="02040503050406030204" pitchFamily="18" charset="0"/>
                  <a:ea typeface="Cambria" panose="02040503050406030204" pitchFamily="18" charset="0"/>
                </a:endParaRPr>
              </a:p>
            </p:txBody>
          </p:sp>
        </mc:Choice>
        <mc:Fallback xmlns="">
          <p:sp>
            <p:nvSpPr>
              <p:cNvPr id="8" name="TextBox 7">
                <a:extLst>
                  <a:ext uri="{FF2B5EF4-FFF2-40B4-BE49-F238E27FC236}">
                    <a16:creationId xmlns:a16="http://schemas.microsoft.com/office/drawing/2014/main" id="{04CFF08A-D5F8-07BF-3D9C-3417B9662A6D}"/>
                  </a:ext>
                </a:extLst>
              </p:cNvPr>
              <p:cNvSpPr txBox="1">
                <a:spLocks noRot="1" noChangeAspect="1" noMove="1" noResize="1" noEditPoints="1" noAdjustHandles="1" noChangeArrowheads="1" noChangeShapeType="1" noTextEdit="1"/>
              </p:cNvSpPr>
              <p:nvPr/>
            </p:nvSpPr>
            <p:spPr>
              <a:xfrm>
                <a:off x="993057" y="3861256"/>
                <a:ext cx="6607277" cy="2677656"/>
              </a:xfrm>
              <a:prstGeom prst="rect">
                <a:avLst/>
              </a:prstGeom>
              <a:blipFill>
                <a:blip r:embed="rId4"/>
                <a:stretch>
                  <a:fillRect l="-1937" t="-204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DFBFD5C-0A3C-FE2F-C127-22CC9F0D29C6}"/>
              </a:ext>
            </a:extLst>
          </p:cNvPr>
          <p:cNvPicPr>
            <a:picLocks noChangeAspect="1"/>
          </p:cNvPicPr>
          <p:nvPr/>
        </p:nvPicPr>
        <p:blipFill>
          <a:blip r:embed="rId5"/>
          <a:stretch>
            <a:fillRect/>
          </a:stretch>
        </p:blipFill>
        <p:spPr>
          <a:xfrm>
            <a:off x="2377139" y="5420754"/>
            <a:ext cx="3839111" cy="657317"/>
          </a:xfrm>
          <a:prstGeom prst="rect">
            <a:avLst/>
          </a:prstGeom>
        </p:spPr>
      </p:pic>
    </p:spTree>
    <p:extLst>
      <p:ext uri="{BB962C8B-B14F-4D97-AF65-F5344CB8AC3E}">
        <p14:creationId xmlns:p14="http://schemas.microsoft.com/office/powerpoint/2010/main" val="942044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7056-87B6-DBD5-82F5-2E3B7C3015F9}"/>
              </a:ext>
            </a:extLst>
          </p:cNvPr>
          <p:cNvSpPr>
            <a:spLocks noGrp="1"/>
          </p:cNvSpPr>
          <p:nvPr>
            <p:ph type="title"/>
          </p:nvPr>
        </p:nvSpPr>
        <p:spPr>
          <a:xfrm>
            <a:off x="838200" y="0"/>
            <a:ext cx="10515600" cy="1325563"/>
          </a:xfrm>
        </p:spPr>
        <p:txBody>
          <a:bodyPr/>
          <a:lstStyle/>
          <a:p>
            <a:r>
              <a:rPr lang="en-US" b="1" dirty="0">
                <a:latin typeface="+mn-lt"/>
              </a:rPr>
              <a:t>Velocity of Sliding of Teeth</a:t>
            </a:r>
          </a:p>
        </p:txBody>
      </p:sp>
      <p:sp>
        <p:nvSpPr>
          <p:cNvPr id="6" name="Slide Number Placeholder 5">
            <a:extLst>
              <a:ext uri="{FF2B5EF4-FFF2-40B4-BE49-F238E27FC236}">
                <a16:creationId xmlns:a16="http://schemas.microsoft.com/office/drawing/2014/main" id="{F48A8E85-4DF0-8654-E3A1-529A320F11EF}"/>
              </a:ext>
            </a:extLst>
          </p:cNvPr>
          <p:cNvSpPr>
            <a:spLocks noGrp="1"/>
          </p:cNvSpPr>
          <p:nvPr>
            <p:ph type="sldNum" sz="quarter" idx="12"/>
          </p:nvPr>
        </p:nvSpPr>
        <p:spPr/>
        <p:txBody>
          <a:bodyPr/>
          <a:lstStyle/>
          <a:p>
            <a:fld id="{58D452B8-95B0-46A1-9AE7-795525A62ED8}" type="slidenum">
              <a:rPr lang="en-US" smtClean="0"/>
              <a:t>28</a:t>
            </a:fld>
            <a:endParaRPr lang="en-US"/>
          </a:p>
        </p:txBody>
      </p:sp>
      <p:pic>
        <p:nvPicPr>
          <p:cNvPr id="4" name="Picture 3">
            <a:extLst>
              <a:ext uri="{FF2B5EF4-FFF2-40B4-BE49-F238E27FC236}">
                <a16:creationId xmlns:a16="http://schemas.microsoft.com/office/drawing/2014/main" id="{817BACBC-0E6C-36AA-AD1D-277881594514}"/>
              </a:ext>
            </a:extLst>
          </p:cNvPr>
          <p:cNvPicPr>
            <a:picLocks noChangeAspect="1"/>
          </p:cNvPicPr>
          <p:nvPr/>
        </p:nvPicPr>
        <p:blipFill>
          <a:blip r:embed="rId2"/>
          <a:stretch>
            <a:fillRect/>
          </a:stretch>
        </p:blipFill>
        <p:spPr>
          <a:xfrm>
            <a:off x="3210099" y="2136704"/>
            <a:ext cx="5763429" cy="1028844"/>
          </a:xfrm>
          <a:prstGeom prst="rect">
            <a:avLst/>
          </a:prstGeom>
        </p:spPr>
      </p:pic>
      <p:sp>
        <p:nvSpPr>
          <p:cNvPr id="7" name="TextBox 6">
            <a:extLst>
              <a:ext uri="{FF2B5EF4-FFF2-40B4-BE49-F238E27FC236}">
                <a16:creationId xmlns:a16="http://schemas.microsoft.com/office/drawing/2014/main" id="{D54FF88F-07D8-8A0D-7BCB-E8191B2A8583}"/>
              </a:ext>
            </a:extLst>
          </p:cNvPr>
          <p:cNvSpPr txBox="1"/>
          <p:nvPr/>
        </p:nvSpPr>
        <p:spPr>
          <a:xfrm>
            <a:off x="838200" y="1325563"/>
            <a:ext cx="4743799" cy="1077218"/>
          </a:xfrm>
          <a:prstGeom prst="rect">
            <a:avLst/>
          </a:prstGeom>
          <a:noFill/>
        </p:spPr>
        <p:txBody>
          <a:bodyPr wrap="none" rtlCol="0">
            <a:spAutoFit/>
          </a:bodyPr>
          <a:lstStyle/>
          <a:p>
            <a:r>
              <a:rPr lang="en-US" sz="3200" i="1" dirty="0"/>
              <a:t>For equal addendum gears;</a:t>
            </a:r>
          </a:p>
          <a:p>
            <a:endParaRPr lang="en-US" sz="3200" i="1" dirty="0"/>
          </a:p>
        </p:txBody>
      </p:sp>
    </p:spTree>
    <p:extLst>
      <p:ext uri="{BB962C8B-B14F-4D97-AF65-F5344CB8AC3E}">
        <p14:creationId xmlns:p14="http://schemas.microsoft.com/office/powerpoint/2010/main" val="41527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8C365B-9E02-1531-9D9B-81869A5EC552}"/>
              </a:ext>
            </a:extLst>
          </p:cNvPr>
          <p:cNvSpPr>
            <a:spLocks noGrp="1"/>
          </p:cNvSpPr>
          <p:nvPr>
            <p:ph idx="1"/>
          </p:nvPr>
        </p:nvSpPr>
        <p:spPr>
          <a:xfrm>
            <a:off x="546100" y="1412240"/>
            <a:ext cx="11099800" cy="4764723"/>
          </a:xfrm>
        </p:spPr>
        <p:txBody>
          <a:bodyPr>
            <a:normAutofit/>
          </a:bodyPr>
          <a:lstStyle/>
          <a:p>
            <a:pPr marL="0" indent="0" algn="just">
              <a:buNone/>
            </a:pPr>
            <a:r>
              <a:rPr lang="en-US" i="1" dirty="0"/>
              <a:t>1. The pitch circle diameter of the smaller of the two spur wheels which mesh externally and have involute teeth is 100 mm. The number of teeth are 16 and 32. The pressure angle is 20° and the addendum is 0.32 of the circular pitch. Find the length of the path of contact of the pair of teeth. </a:t>
            </a:r>
          </a:p>
          <a:p>
            <a:pPr marL="0" indent="0" algn="r">
              <a:buNone/>
            </a:pPr>
            <a:r>
              <a:rPr lang="en-US" dirty="0">
                <a:solidFill>
                  <a:srgbClr val="FF0000"/>
                </a:solidFill>
                <a:ea typeface="Cambria" panose="02040503050406030204" pitchFamily="18" charset="0"/>
              </a:rPr>
              <a:t>[Ans. 29.36 mm]</a:t>
            </a:r>
          </a:p>
          <a:p>
            <a:pPr marL="0" indent="0" algn="just">
              <a:buNone/>
            </a:pPr>
            <a:r>
              <a:rPr lang="en-US" i="1" dirty="0"/>
              <a:t>2. A pair of gears, having 40 and 30 teeth respectively are of 25° involute form. The addendum length is 5 mm and the module pitch is 2.5 mm. If the smaller wheel is the driver and rotates at 1500 </a:t>
            </a:r>
            <a:r>
              <a:rPr lang="en-US" i="1" dirty="0" err="1"/>
              <a:t>r.p.m</a:t>
            </a:r>
            <a:r>
              <a:rPr lang="en-US" i="1" dirty="0"/>
              <a:t>., find the velocity of sliding at the point of engagement and at the point of disengagement. </a:t>
            </a:r>
          </a:p>
          <a:p>
            <a:pPr marL="0" indent="0" algn="r">
              <a:buNone/>
            </a:pPr>
            <a:r>
              <a:rPr lang="en-US" dirty="0">
                <a:solidFill>
                  <a:srgbClr val="FF0000"/>
                </a:solidFill>
              </a:rPr>
              <a:t>[Ans. 2.8 m/s ; 2.66 m/s]</a:t>
            </a:r>
            <a:endParaRPr lang="en-US" dirty="0">
              <a:solidFill>
                <a:srgbClr val="FF0000"/>
              </a:solidFill>
              <a:ea typeface="Cambria" panose="02040503050406030204" pitchFamily="18" charset="0"/>
            </a:endParaRPr>
          </a:p>
        </p:txBody>
      </p:sp>
      <p:sp>
        <p:nvSpPr>
          <p:cNvPr id="4" name="Title 1">
            <a:extLst>
              <a:ext uri="{FF2B5EF4-FFF2-40B4-BE49-F238E27FC236}">
                <a16:creationId xmlns:a16="http://schemas.microsoft.com/office/drawing/2014/main" id="{235000B9-26D7-6E1E-AAA5-C69A4B351AC4}"/>
              </a:ext>
            </a:extLst>
          </p:cNvPr>
          <p:cNvSpPr>
            <a:spLocks noGrp="1"/>
          </p:cNvSpPr>
          <p:nvPr>
            <p:ph type="title"/>
          </p:nvPr>
        </p:nvSpPr>
        <p:spPr>
          <a:xfrm>
            <a:off x="546100" y="391477"/>
            <a:ext cx="10515600" cy="1325563"/>
          </a:xfrm>
        </p:spPr>
        <p:txBody>
          <a:bodyPr/>
          <a:lstStyle/>
          <a:p>
            <a:r>
              <a:rPr lang="en-US" b="1" dirty="0"/>
              <a:t>Questions</a:t>
            </a:r>
          </a:p>
        </p:txBody>
      </p:sp>
      <p:sp>
        <p:nvSpPr>
          <p:cNvPr id="5" name="Slide Number Placeholder 4">
            <a:extLst>
              <a:ext uri="{FF2B5EF4-FFF2-40B4-BE49-F238E27FC236}">
                <a16:creationId xmlns:a16="http://schemas.microsoft.com/office/drawing/2014/main" id="{32406B24-4BEF-258A-5DED-C3C16769507A}"/>
              </a:ext>
            </a:extLst>
          </p:cNvPr>
          <p:cNvSpPr>
            <a:spLocks noGrp="1"/>
          </p:cNvSpPr>
          <p:nvPr>
            <p:ph type="sldNum" sz="quarter" idx="12"/>
          </p:nvPr>
        </p:nvSpPr>
        <p:spPr/>
        <p:txBody>
          <a:bodyPr/>
          <a:lstStyle/>
          <a:p>
            <a:fld id="{58D452B8-95B0-46A1-9AE7-795525A62ED8}" type="slidenum">
              <a:rPr lang="en-US" smtClean="0"/>
              <a:t>29</a:t>
            </a:fld>
            <a:endParaRPr lang="en-US"/>
          </a:p>
        </p:txBody>
      </p:sp>
    </p:spTree>
    <p:extLst>
      <p:ext uri="{BB962C8B-B14F-4D97-AF65-F5344CB8AC3E}">
        <p14:creationId xmlns:p14="http://schemas.microsoft.com/office/powerpoint/2010/main" val="575332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D9B65-09AC-3CA1-6003-07D821DC2011}"/>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Types of Gears</a:t>
            </a:r>
          </a:p>
        </p:txBody>
      </p:sp>
      <p:sp>
        <p:nvSpPr>
          <p:cNvPr id="3" name="Content Placeholder 2">
            <a:extLst>
              <a:ext uri="{FF2B5EF4-FFF2-40B4-BE49-F238E27FC236}">
                <a16:creationId xmlns:a16="http://schemas.microsoft.com/office/drawing/2014/main" id="{849A40C4-9CF5-5EAD-58EB-5BA25229BB99}"/>
              </a:ext>
            </a:extLst>
          </p:cNvPr>
          <p:cNvSpPr>
            <a:spLocks noGrp="1"/>
          </p:cNvSpPr>
          <p:nvPr>
            <p:ph idx="1"/>
          </p:nvPr>
        </p:nvSpPr>
        <p:spPr/>
        <p:txBody>
          <a:bodyPr>
            <a:normAutofit/>
          </a:bodyPr>
          <a:lstStyle/>
          <a:p>
            <a:pPr marL="0" indent="0">
              <a:buNone/>
            </a:pPr>
            <a:r>
              <a:rPr lang="en-US" sz="3200" i="1" dirty="0">
                <a:latin typeface="Cambria" panose="02040503050406030204" pitchFamily="18" charset="0"/>
                <a:ea typeface="Cambria" panose="02040503050406030204" pitchFamily="18" charset="0"/>
              </a:rPr>
              <a:t>Friction Wheels</a:t>
            </a:r>
          </a:p>
          <a:p>
            <a:pPr marL="0" indent="0">
              <a:buNone/>
            </a:pPr>
            <a:endParaRPr lang="en-US" sz="3200" i="1" dirty="0">
              <a:latin typeface="Cambria" panose="02040503050406030204" pitchFamily="18" charset="0"/>
              <a:ea typeface="Cambria" panose="02040503050406030204" pitchFamily="18" charset="0"/>
            </a:endParaRPr>
          </a:p>
          <a:p>
            <a:pPr marL="0" indent="0">
              <a:buNone/>
            </a:pPr>
            <a:endParaRPr lang="en-US" sz="3200" i="1" dirty="0">
              <a:latin typeface="Cambria" panose="02040503050406030204" pitchFamily="18" charset="0"/>
              <a:ea typeface="Cambria" panose="02040503050406030204" pitchFamily="18" charset="0"/>
            </a:endParaRPr>
          </a:p>
          <a:p>
            <a:pPr marL="0" indent="0">
              <a:buNone/>
            </a:pPr>
            <a:endParaRPr lang="en-US" sz="3200" i="1" dirty="0">
              <a:latin typeface="Cambria" panose="02040503050406030204" pitchFamily="18" charset="0"/>
              <a:ea typeface="Cambria" panose="02040503050406030204" pitchFamily="18" charset="0"/>
            </a:endParaRPr>
          </a:p>
          <a:p>
            <a:pPr marL="0" indent="0">
              <a:buNone/>
            </a:pPr>
            <a:r>
              <a:rPr lang="en-US" sz="3200" i="1" dirty="0">
                <a:latin typeface="Cambria" panose="02040503050406030204" pitchFamily="18" charset="0"/>
                <a:ea typeface="Cambria" panose="02040503050406030204" pitchFamily="18" charset="0"/>
              </a:rPr>
              <a:t>Toothed Wheels</a:t>
            </a:r>
          </a:p>
        </p:txBody>
      </p:sp>
      <p:pic>
        <p:nvPicPr>
          <p:cNvPr id="5" name="Picture 4">
            <a:extLst>
              <a:ext uri="{FF2B5EF4-FFF2-40B4-BE49-F238E27FC236}">
                <a16:creationId xmlns:a16="http://schemas.microsoft.com/office/drawing/2014/main" id="{7E668EA8-EF14-BB80-9872-5DE1A029867B}"/>
              </a:ext>
            </a:extLst>
          </p:cNvPr>
          <p:cNvPicPr>
            <a:picLocks noChangeAspect="1"/>
          </p:cNvPicPr>
          <p:nvPr/>
        </p:nvPicPr>
        <p:blipFill>
          <a:blip r:embed="rId2"/>
          <a:stretch>
            <a:fillRect/>
          </a:stretch>
        </p:blipFill>
        <p:spPr>
          <a:xfrm>
            <a:off x="4761527" y="1419659"/>
            <a:ext cx="2924583" cy="2581635"/>
          </a:xfrm>
          <a:prstGeom prst="rect">
            <a:avLst/>
          </a:prstGeom>
        </p:spPr>
      </p:pic>
      <p:pic>
        <p:nvPicPr>
          <p:cNvPr id="7" name="Picture 6">
            <a:extLst>
              <a:ext uri="{FF2B5EF4-FFF2-40B4-BE49-F238E27FC236}">
                <a16:creationId xmlns:a16="http://schemas.microsoft.com/office/drawing/2014/main" id="{59911B3D-AA17-8719-E688-64AFD009385D}"/>
              </a:ext>
            </a:extLst>
          </p:cNvPr>
          <p:cNvPicPr>
            <a:picLocks noChangeAspect="1"/>
          </p:cNvPicPr>
          <p:nvPr/>
        </p:nvPicPr>
        <p:blipFill>
          <a:blip r:embed="rId3"/>
          <a:stretch>
            <a:fillRect/>
          </a:stretch>
        </p:blipFill>
        <p:spPr>
          <a:xfrm>
            <a:off x="4966646" y="4136231"/>
            <a:ext cx="2514344" cy="2436980"/>
          </a:xfrm>
          <a:prstGeom prst="rect">
            <a:avLst/>
          </a:prstGeom>
        </p:spPr>
      </p:pic>
      <p:sp>
        <p:nvSpPr>
          <p:cNvPr id="8" name="Slide Number Placeholder 7">
            <a:extLst>
              <a:ext uri="{FF2B5EF4-FFF2-40B4-BE49-F238E27FC236}">
                <a16:creationId xmlns:a16="http://schemas.microsoft.com/office/drawing/2014/main" id="{D5A6F212-95FE-F4E6-01B7-6BBFF1CC378D}"/>
              </a:ext>
            </a:extLst>
          </p:cNvPr>
          <p:cNvSpPr>
            <a:spLocks noGrp="1"/>
          </p:cNvSpPr>
          <p:nvPr>
            <p:ph type="sldNum" sz="quarter" idx="12"/>
          </p:nvPr>
        </p:nvSpPr>
        <p:spPr/>
        <p:txBody>
          <a:bodyPr/>
          <a:lstStyle/>
          <a:p>
            <a:fld id="{58D452B8-95B0-46A1-9AE7-795525A62ED8}" type="slidenum">
              <a:rPr lang="en-US" smtClean="0"/>
              <a:t>3</a:t>
            </a:fld>
            <a:endParaRPr lang="en-US"/>
          </a:p>
        </p:txBody>
      </p:sp>
    </p:spTree>
    <p:extLst>
      <p:ext uri="{BB962C8B-B14F-4D97-AF65-F5344CB8AC3E}">
        <p14:creationId xmlns:p14="http://schemas.microsoft.com/office/powerpoint/2010/main" val="3361176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F7177-4FEE-8CFD-17B9-961E752980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AC8D93-038B-A398-A9BD-DEB51B17B237}"/>
              </a:ext>
            </a:extLst>
          </p:cNvPr>
          <p:cNvSpPr>
            <a:spLocks noGrp="1"/>
          </p:cNvSpPr>
          <p:nvPr>
            <p:ph idx="1"/>
          </p:nvPr>
        </p:nvSpPr>
        <p:spPr>
          <a:xfrm>
            <a:off x="546100" y="365760"/>
            <a:ext cx="11432540" cy="6421120"/>
          </a:xfrm>
        </p:spPr>
        <p:txBody>
          <a:bodyPr>
            <a:normAutofit fontScale="92500"/>
          </a:bodyPr>
          <a:lstStyle/>
          <a:p>
            <a:pPr marL="0" indent="0" algn="just">
              <a:buNone/>
            </a:pPr>
            <a:r>
              <a:rPr lang="en-US" i="1" dirty="0"/>
              <a:t>3. Two gears of module 4mm have 24 and 33 teeth. The pressure angle is 20° and each gear has a standard addendum of one module. Find the length of arc of contact and the maximum velocity of sliding if the pinion rotates at 120 </a:t>
            </a:r>
            <a:r>
              <a:rPr lang="en-US" i="1" dirty="0" err="1"/>
              <a:t>r.p.m</a:t>
            </a:r>
            <a:r>
              <a:rPr lang="en-US" i="1" dirty="0"/>
              <a:t>. </a:t>
            </a:r>
          </a:p>
          <a:p>
            <a:pPr marL="0" indent="0" algn="r">
              <a:buNone/>
            </a:pPr>
            <a:r>
              <a:rPr lang="en-US" dirty="0">
                <a:solidFill>
                  <a:srgbClr val="FF0000"/>
                </a:solidFill>
              </a:rPr>
              <a:t>[Ans. 20.58 mm ; 0.2147 m/s]</a:t>
            </a:r>
          </a:p>
          <a:p>
            <a:pPr marL="0" indent="0" algn="just">
              <a:buNone/>
            </a:pPr>
            <a:r>
              <a:rPr lang="en-US" i="1" dirty="0"/>
              <a:t>4. The number of teeth in gears 1 and 2 are 60 and 40 ; module = 3 mm ; pressure angle = 20° and addendum = 0.318 of the circular pitch. Determine the velocity of sliding when the contact is at the tip of the teeth of gear 2 and the gear 2 rotates at 800 </a:t>
            </a:r>
            <a:r>
              <a:rPr lang="en-US" i="1" dirty="0" err="1"/>
              <a:t>r.p.m</a:t>
            </a:r>
            <a:r>
              <a:rPr lang="en-US" i="1" dirty="0"/>
              <a:t>. </a:t>
            </a:r>
          </a:p>
          <a:p>
            <a:pPr marL="0" indent="0" algn="r">
              <a:buNone/>
            </a:pPr>
            <a:r>
              <a:rPr lang="en-US" dirty="0">
                <a:solidFill>
                  <a:srgbClr val="FF0000"/>
                </a:solidFill>
              </a:rPr>
              <a:t>[Ans. 1.06 m/s]</a:t>
            </a:r>
          </a:p>
          <a:p>
            <a:pPr marL="0" indent="0" algn="just">
              <a:buNone/>
            </a:pPr>
            <a:r>
              <a:rPr lang="en-US" i="1" dirty="0"/>
              <a:t>5. Two spur gears of 24 teeth and 36 teeth of 8 mm module and 20° pressure angle are in mesh. Addendum of each gear is 7.5 mm. The teeth are of involute form. Determine : 1. the angle through which the pinion turns while any pair of teeth are in contact, and 2. the velocity of sliding between the teeth when the contact on the pinion is at a radius of 102 mm. The speed of the pinion is 450 </a:t>
            </a:r>
            <a:r>
              <a:rPr lang="en-US" i="1" dirty="0" err="1"/>
              <a:t>r.p.m</a:t>
            </a:r>
            <a:r>
              <a:rPr lang="en-US" i="1" dirty="0"/>
              <a:t>.</a:t>
            </a:r>
          </a:p>
          <a:p>
            <a:pPr marL="0" indent="0" algn="r">
              <a:buNone/>
            </a:pPr>
            <a:r>
              <a:rPr lang="en-US" dirty="0">
                <a:solidFill>
                  <a:srgbClr val="FF0000"/>
                </a:solidFill>
              </a:rPr>
              <a:t> [Ans. 20.36°, 1.16 m/s] </a:t>
            </a:r>
          </a:p>
        </p:txBody>
      </p:sp>
      <p:sp>
        <p:nvSpPr>
          <p:cNvPr id="6" name="Slide Number Placeholder 5">
            <a:extLst>
              <a:ext uri="{FF2B5EF4-FFF2-40B4-BE49-F238E27FC236}">
                <a16:creationId xmlns:a16="http://schemas.microsoft.com/office/drawing/2014/main" id="{DC419B00-DC14-BC6C-09D5-1E0ECF2305E6}"/>
              </a:ext>
            </a:extLst>
          </p:cNvPr>
          <p:cNvSpPr>
            <a:spLocks noGrp="1"/>
          </p:cNvSpPr>
          <p:nvPr>
            <p:ph type="sldNum" sz="quarter" idx="12"/>
          </p:nvPr>
        </p:nvSpPr>
        <p:spPr/>
        <p:txBody>
          <a:bodyPr/>
          <a:lstStyle/>
          <a:p>
            <a:fld id="{58D452B8-95B0-46A1-9AE7-795525A62ED8}" type="slidenum">
              <a:rPr lang="en-US" smtClean="0"/>
              <a:t>30</a:t>
            </a:fld>
            <a:endParaRPr lang="en-US"/>
          </a:p>
        </p:txBody>
      </p:sp>
    </p:spTree>
    <p:extLst>
      <p:ext uri="{BB962C8B-B14F-4D97-AF65-F5344CB8AC3E}">
        <p14:creationId xmlns:p14="http://schemas.microsoft.com/office/powerpoint/2010/main" val="208279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6997A-8DBD-1ECC-EB7F-C0222C0C9C01}"/>
              </a:ext>
            </a:extLst>
          </p:cNvPr>
          <p:cNvSpPr>
            <a:spLocks noGrp="1"/>
          </p:cNvSpPr>
          <p:nvPr>
            <p:ph type="title"/>
          </p:nvPr>
        </p:nvSpPr>
        <p:spPr/>
        <p:txBody>
          <a:bodyPr/>
          <a:lstStyle/>
          <a:p>
            <a:r>
              <a:rPr lang="en-US" dirty="0"/>
              <a:t>Gear Trains</a:t>
            </a:r>
          </a:p>
        </p:txBody>
      </p:sp>
      <p:sp>
        <p:nvSpPr>
          <p:cNvPr id="3" name="Text Placeholder 2">
            <a:extLst>
              <a:ext uri="{FF2B5EF4-FFF2-40B4-BE49-F238E27FC236}">
                <a16:creationId xmlns:a16="http://schemas.microsoft.com/office/drawing/2014/main" id="{1520D2B2-08DD-0571-DA0E-803F6E58493F}"/>
              </a:ext>
            </a:extLst>
          </p:cNvPr>
          <p:cNvSpPr>
            <a:spLocks noGrp="1"/>
          </p:cNvSpPr>
          <p:nvPr>
            <p:ph type="body" idx="1"/>
          </p:nvPr>
        </p:nvSpPr>
        <p:spPr/>
        <p:txBody>
          <a:bodyPr/>
          <a:lstStyle/>
          <a:p>
            <a:r>
              <a:rPr lang="en-US" dirty="0"/>
              <a:t>Section 2</a:t>
            </a:r>
          </a:p>
        </p:txBody>
      </p:sp>
      <p:pic>
        <p:nvPicPr>
          <p:cNvPr id="3074" name="Picture 2" descr="Gears Drive the World | American Scientist">
            <a:extLst>
              <a:ext uri="{FF2B5EF4-FFF2-40B4-BE49-F238E27FC236}">
                <a16:creationId xmlns:a16="http://schemas.microsoft.com/office/drawing/2014/main" id="{3B79D681-C51E-2E6C-348F-9E69ADB31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308" y="571500"/>
            <a:ext cx="5381625"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79A5EDD-FA13-7F71-9C6C-F29BE26BCB15}"/>
              </a:ext>
            </a:extLst>
          </p:cNvPr>
          <p:cNvSpPr>
            <a:spLocks noGrp="1"/>
          </p:cNvSpPr>
          <p:nvPr>
            <p:ph type="sldNum" sz="quarter" idx="12"/>
          </p:nvPr>
        </p:nvSpPr>
        <p:spPr/>
        <p:txBody>
          <a:bodyPr/>
          <a:lstStyle/>
          <a:p>
            <a:fld id="{58D452B8-95B0-46A1-9AE7-795525A62ED8}" type="slidenum">
              <a:rPr lang="en-US" smtClean="0"/>
              <a:t>31</a:t>
            </a:fld>
            <a:endParaRPr lang="en-US"/>
          </a:p>
        </p:txBody>
      </p:sp>
    </p:spTree>
    <p:extLst>
      <p:ext uri="{BB962C8B-B14F-4D97-AF65-F5344CB8AC3E}">
        <p14:creationId xmlns:p14="http://schemas.microsoft.com/office/powerpoint/2010/main" val="550098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B78EB-BE70-3104-934A-37904B21ADCD}"/>
              </a:ext>
            </a:extLst>
          </p:cNvPr>
          <p:cNvPicPr>
            <a:picLocks noChangeAspect="1"/>
          </p:cNvPicPr>
          <p:nvPr/>
        </p:nvPicPr>
        <p:blipFill>
          <a:blip r:embed="rId2"/>
          <a:stretch>
            <a:fillRect/>
          </a:stretch>
        </p:blipFill>
        <p:spPr>
          <a:xfrm>
            <a:off x="3791066" y="3605054"/>
            <a:ext cx="8268854" cy="3134162"/>
          </a:xfrm>
          <a:prstGeom prst="rect">
            <a:avLst/>
          </a:prstGeom>
        </p:spPr>
      </p:pic>
      <p:sp>
        <p:nvSpPr>
          <p:cNvPr id="2" name="Title 1">
            <a:extLst>
              <a:ext uri="{FF2B5EF4-FFF2-40B4-BE49-F238E27FC236}">
                <a16:creationId xmlns:a16="http://schemas.microsoft.com/office/drawing/2014/main" id="{95BBE803-4113-C0D2-65F8-71E325817C6F}"/>
              </a:ext>
            </a:extLst>
          </p:cNvPr>
          <p:cNvSpPr>
            <a:spLocks noGrp="1"/>
          </p:cNvSpPr>
          <p:nvPr>
            <p:ph type="title"/>
          </p:nvPr>
        </p:nvSpPr>
        <p:spPr/>
        <p:txBody>
          <a:bodyPr/>
          <a:lstStyle/>
          <a:p>
            <a:r>
              <a:rPr lang="en-US" dirty="0"/>
              <a:t>Types of Gear Trains</a:t>
            </a:r>
          </a:p>
        </p:txBody>
      </p:sp>
      <p:sp>
        <p:nvSpPr>
          <p:cNvPr id="3" name="Content Placeholder 2">
            <a:extLst>
              <a:ext uri="{FF2B5EF4-FFF2-40B4-BE49-F238E27FC236}">
                <a16:creationId xmlns:a16="http://schemas.microsoft.com/office/drawing/2014/main" id="{9905751B-9939-B9A0-DAE2-3D4F466912FB}"/>
              </a:ext>
            </a:extLst>
          </p:cNvPr>
          <p:cNvSpPr>
            <a:spLocks noGrp="1"/>
          </p:cNvSpPr>
          <p:nvPr>
            <p:ph idx="1"/>
          </p:nvPr>
        </p:nvSpPr>
        <p:spPr>
          <a:xfrm>
            <a:off x="838200" y="1470025"/>
            <a:ext cx="10515600" cy="4351338"/>
          </a:xfrm>
        </p:spPr>
        <p:txBody>
          <a:bodyPr/>
          <a:lstStyle/>
          <a:p>
            <a:pPr marL="0" indent="0">
              <a:buNone/>
            </a:pPr>
            <a:r>
              <a:rPr lang="en-US" dirty="0"/>
              <a:t>Following are the different types of gear trains, depending upon the arrangement of wheels :</a:t>
            </a:r>
          </a:p>
          <a:p>
            <a:pPr marL="0" indent="0">
              <a:buNone/>
            </a:pPr>
            <a:r>
              <a:rPr lang="en-US" dirty="0"/>
              <a:t> 1. Simple gear train </a:t>
            </a:r>
          </a:p>
          <a:p>
            <a:pPr marL="0" indent="0">
              <a:buNone/>
            </a:pPr>
            <a:r>
              <a:rPr lang="en-US" dirty="0"/>
              <a:t>2. Compound gear train </a:t>
            </a:r>
          </a:p>
          <a:p>
            <a:pPr marL="0" indent="0">
              <a:buNone/>
            </a:pPr>
            <a:r>
              <a:rPr lang="en-US" dirty="0"/>
              <a:t>3. Reverted gear train</a:t>
            </a:r>
          </a:p>
          <a:p>
            <a:pPr marL="0" indent="0">
              <a:buNone/>
            </a:pPr>
            <a:r>
              <a:rPr lang="en-US" dirty="0"/>
              <a:t>4. Epicyclic gear</a:t>
            </a:r>
          </a:p>
        </p:txBody>
      </p:sp>
      <p:sp>
        <p:nvSpPr>
          <p:cNvPr id="6" name="Slide Number Placeholder 5">
            <a:extLst>
              <a:ext uri="{FF2B5EF4-FFF2-40B4-BE49-F238E27FC236}">
                <a16:creationId xmlns:a16="http://schemas.microsoft.com/office/drawing/2014/main" id="{FB55F695-C25F-1281-62EF-DF92AEE834B2}"/>
              </a:ext>
            </a:extLst>
          </p:cNvPr>
          <p:cNvSpPr>
            <a:spLocks noGrp="1"/>
          </p:cNvSpPr>
          <p:nvPr>
            <p:ph type="sldNum" sz="quarter" idx="12"/>
          </p:nvPr>
        </p:nvSpPr>
        <p:spPr/>
        <p:txBody>
          <a:bodyPr/>
          <a:lstStyle/>
          <a:p>
            <a:fld id="{58D452B8-95B0-46A1-9AE7-795525A62ED8}" type="slidenum">
              <a:rPr lang="en-US" smtClean="0"/>
              <a:t>32</a:t>
            </a:fld>
            <a:endParaRPr lang="en-US"/>
          </a:p>
        </p:txBody>
      </p:sp>
    </p:spTree>
    <p:extLst>
      <p:ext uri="{BB962C8B-B14F-4D97-AF65-F5344CB8AC3E}">
        <p14:creationId xmlns:p14="http://schemas.microsoft.com/office/powerpoint/2010/main" val="66603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9181AD-A1AD-82E4-54CF-CEE6ECF10FA8}"/>
              </a:ext>
            </a:extLst>
          </p:cNvPr>
          <p:cNvSpPr>
            <a:spLocks noGrp="1"/>
          </p:cNvSpPr>
          <p:nvPr>
            <p:ph idx="1"/>
          </p:nvPr>
        </p:nvSpPr>
        <p:spPr>
          <a:xfrm>
            <a:off x="838200" y="426720"/>
            <a:ext cx="10515600" cy="5750243"/>
          </a:xfrm>
        </p:spPr>
        <p:txBody>
          <a:bodyPr/>
          <a:lstStyle/>
          <a:p>
            <a:pPr marL="0" indent="0">
              <a:buNone/>
            </a:pPr>
            <a:r>
              <a:rPr lang="en-US" dirty="0">
                <a:latin typeface="Times New Roman" panose="02020603050405020304" pitchFamily="18" charset="0"/>
                <a:cs typeface="Times New Roman" panose="02020603050405020304" pitchFamily="18" charset="0"/>
              </a:rPr>
              <a:t>Let; </a:t>
            </a:r>
          </a:p>
          <a:p>
            <a:pPr marL="0" indent="0">
              <a:buNone/>
            </a:pPr>
            <a:r>
              <a:rPr lang="en-US" dirty="0">
                <a:latin typeface="Times New Roman" panose="02020603050405020304" pitchFamily="18" charset="0"/>
                <a:ea typeface="Cambria" panose="02040503050406030204" pitchFamily="18" charset="0"/>
                <a:cs typeface="Times New Roman" panose="02020603050405020304" pitchFamily="18" charset="0"/>
              </a:rPr>
              <a:t>N</a:t>
            </a:r>
            <a:r>
              <a:rPr lang="en-US" baseline="-25000" dirty="0">
                <a:latin typeface="Times New Roman" panose="02020603050405020304" pitchFamily="18" charset="0"/>
                <a:ea typeface="Cambria" panose="02040503050406030204" pitchFamily="18" charset="0"/>
                <a:cs typeface="Times New Roman" panose="02020603050405020304" pitchFamily="18" charset="0"/>
              </a:rPr>
              <a:t>1</a:t>
            </a:r>
            <a:r>
              <a:rPr lang="en-US" dirty="0">
                <a:latin typeface="Times New Roman" panose="02020603050405020304" pitchFamily="18" charset="0"/>
                <a:ea typeface="Cambria" panose="02040503050406030204" pitchFamily="18" charset="0"/>
                <a:cs typeface="Times New Roman" panose="02020603050405020304" pitchFamily="18" charset="0"/>
              </a:rPr>
              <a:t> = Speed of gear 1(or driver) in </a:t>
            </a:r>
            <a:r>
              <a:rPr lang="en-US" dirty="0" err="1">
                <a:latin typeface="Times New Roman" panose="02020603050405020304" pitchFamily="18" charset="0"/>
                <a:ea typeface="Cambria" panose="02040503050406030204" pitchFamily="18" charset="0"/>
                <a:cs typeface="Times New Roman" panose="02020603050405020304" pitchFamily="18" charset="0"/>
              </a:rPr>
              <a:t>r.p.m</a:t>
            </a:r>
            <a:r>
              <a:rPr lang="en-US" dirty="0">
                <a:latin typeface="Times New Roman" panose="02020603050405020304" pitchFamily="18" charset="0"/>
                <a:ea typeface="Cambria" panose="02040503050406030204" pitchFamily="18" charset="0"/>
                <a:cs typeface="Times New Roman" panose="02020603050405020304" pitchFamily="18" charset="0"/>
              </a:rPr>
              <a:t>.</a:t>
            </a:r>
          </a:p>
          <a:p>
            <a:pPr marL="0" indent="0">
              <a:buNone/>
            </a:pPr>
            <a:r>
              <a:rPr lang="en-US" dirty="0">
                <a:latin typeface="Times New Roman" panose="02020603050405020304" pitchFamily="18" charset="0"/>
                <a:ea typeface="Cambria" panose="02040503050406030204" pitchFamily="18" charset="0"/>
                <a:cs typeface="Times New Roman" panose="02020603050405020304" pitchFamily="18" charset="0"/>
              </a:rPr>
              <a:t>N</a:t>
            </a:r>
            <a:r>
              <a:rPr lang="en-US" baseline="-25000" dirty="0">
                <a:latin typeface="Times New Roman" panose="02020603050405020304" pitchFamily="18" charset="0"/>
                <a:ea typeface="Cambria" panose="02040503050406030204" pitchFamily="18" charset="0"/>
                <a:cs typeface="Times New Roman" panose="02020603050405020304" pitchFamily="18" charset="0"/>
              </a:rPr>
              <a:t>2</a:t>
            </a:r>
            <a:r>
              <a:rPr lang="en-US" dirty="0">
                <a:latin typeface="Times New Roman" panose="02020603050405020304" pitchFamily="18" charset="0"/>
                <a:ea typeface="Cambria" panose="02040503050406030204" pitchFamily="18" charset="0"/>
                <a:cs typeface="Times New Roman" panose="02020603050405020304" pitchFamily="18" charset="0"/>
              </a:rPr>
              <a:t> = Speed of gear 2 (or driven or follower) in </a:t>
            </a:r>
            <a:r>
              <a:rPr lang="en-US" dirty="0" err="1">
                <a:latin typeface="Times New Roman" panose="02020603050405020304" pitchFamily="18" charset="0"/>
                <a:ea typeface="Cambria" panose="02040503050406030204" pitchFamily="18" charset="0"/>
                <a:cs typeface="Times New Roman" panose="02020603050405020304" pitchFamily="18" charset="0"/>
              </a:rPr>
              <a:t>r.p.m</a:t>
            </a:r>
            <a:r>
              <a:rPr lang="en-US" dirty="0">
                <a:latin typeface="Times New Roman" panose="02020603050405020304" pitchFamily="18" charset="0"/>
                <a:ea typeface="Cambria" panose="02040503050406030204" pitchFamily="18" charset="0"/>
                <a:cs typeface="Times New Roman" panose="02020603050405020304" pitchFamily="18" charset="0"/>
              </a:rPr>
              <a:t>.</a:t>
            </a:r>
          </a:p>
          <a:p>
            <a:pPr marL="0" indent="0">
              <a:buNone/>
            </a:pPr>
            <a:r>
              <a:rPr lang="en-US" dirty="0">
                <a:latin typeface="Times New Roman" panose="02020603050405020304" pitchFamily="18" charset="0"/>
                <a:ea typeface="Cambria" panose="02040503050406030204" pitchFamily="18" charset="0"/>
                <a:cs typeface="Times New Roman" panose="02020603050405020304" pitchFamily="18" charset="0"/>
              </a:rPr>
              <a:t>T</a:t>
            </a:r>
            <a:r>
              <a:rPr lang="en-US" baseline="-25000" dirty="0">
                <a:latin typeface="Times New Roman" panose="02020603050405020304" pitchFamily="18" charset="0"/>
                <a:ea typeface="Cambria" panose="02040503050406030204" pitchFamily="18" charset="0"/>
                <a:cs typeface="Times New Roman" panose="02020603050405020304" pitchFamily="18" charset="0"/>
              </a:rPr>
              <a:t>1</a:t>
            </a:r>
            <a:r>
              <a:rPr lang="en-US" dirty="0">
                <a:latin typeface="Times New Roman" panose="02020603050405020304" pitchFamily="18" charset="0"/>
                <a:ea typeface="Cambria" panose="02040503050406030204" pitchFamily="18" charset="0"/>
                <a:cs typeface="Times New Roman" panose="02020603050405020304" pitchFamily="18" charset="0"/>
              </a:rPr>
              <a:t> = Number of teeth on gear 1</a:t>
            </a:r>
          </a:p>
          <a:p>
            <a:pPr marL="0" indent="0">
              <a:buNone/>
            </a:pPr>
            <a:r>
              <a:rPr lang="en-US" dirty="0">
                <a:latin typeface="Times New Roman" panose="02020603050405020304" pitchFamily="18" charset="0"/>
                <a:ea typeface="Cambria" panose="02040503050406030204" pitchFamily="18" charset="0"/>
                <a:cs typeface="Times New Roman" panose="02020603050405020304" pitchFamily="18" charset="0"/>
              </a:rPr>
              <a:t>T</a:t>
            </a:r>
            <a:r>
              <a:rPr lang="en-US" baseline="-25000" dirty="0">
                <a:latin typeface="Times New Roman" panose="02020603050405020304" pitchFamily="18" charset="0"/>
                <a:ea typeface="Cambria" panose="02040503050406030204" pitchFamily="18" charset="0"/>
                <a:cs typeface="Times New Roman" panose="02020603050405020304" pitchFamily="18" charset="0"/>
              </a:rPr>
              <a:t>2</a:t>
            </a:r>
            <a:r>
              <a:rPr lang="en-US" dirty="0">
                <a:latin typeface="Times New Roman" panose="02020603050405020304" pitchFamily="18" charset="0"/>
                <a:ea typeface="Cambria" panose="02040503050406030204" pitchFamily="18" charset="0"/>
                <a:cs typeface="Times New Roman" panose="02020603050405020304" pitchFamily="18" charset="0"/>
              </a:rPr>
              <a:t> = Number of teeth on gear 2</a:t>
            </a:r>
            <a:r>
              <a:rPr lang="en-US"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82D8D89E-11A3-756D-6CB6-15903EAECAA9}"/>
              </a:ext>
            </a:extLst>
          </p:cNvPr>
          <p:cNvPicPr>
            <a:picLocks noChangeAspect="1"/>
          </p:cNvPicPr>
          <p:nvPr/>
        </p:nvPicPr>
        <p:blipFill>
          <a:blip r:embed="rId2"/>
          <a:stretch>
            <a:fillRect/>
          </a:stretch>
        </p:blipFill>
        <p:spPr>
          <a:xfrm>
            <a:off x="908199" y="3398520"/>
            <a:ext cx="3148240" cy="1045266"/>
          </a:xfrm>
          <a:prstGeom prst="rect">
            <a:avLst/>
          </a:prstGeom>
        </p:spPr>
      </p:pic>
      <p:pic>
        <p:nvPicPr>
          <p:cNvPr id="7" name="Picture 6">
            <a:extLst>
              <a:ext uri="{FF2B5EF4-FFF2-40B4-BE49-F238E27FC236}">
                <a16:creationId xmlns:a16="http://schemas.microsoft.com/office/drawing/2014/main" id="{2680A5AE-DE2D-7C3D-CDE1-B243EA0932A3}"/>
              </a:ext>
            </a:extLst>
          </p:cNvPr>
          <p:cNvPicPr>
            <a:picLocks noChangeAspect="1"/>
          </p:cNvPicPr>
          <p:nvPr/>
        </p:nvPicPr>
        <p:blipFill>
          <a:blip r:embed="rId3"/>
          <a:stretch>
            <a:fillRect/>
          </a:stretch>
        </p:blipFill>
        <p:spPr>
          <a:xfrm>
            <a:off x="4509049" y="3443289"/>
            <a:ext cx="3283671" cy="1036949"/>
          </a:xfrm>
          <a:prstGeom prst="rect">
            <a:avLst/>
          </a:prstGeom>
        </p:spPr>
      </p:pic>
      <p:pic>
        <p:nvPicPr>
          <p:cNvPr id="9" name="Picture 8">
            <a:extLst>
              <a:ext uri="{FF2B5EF4-FFF2-40B4-BE49-F238E27FC236}">
                <a16:creationId xmlns:a16="http://schemas.microsoft.com/office/drawing/2014/main" id="{EF66BD7F-9241-6699-0BB2-5DBD60CF4082}"/>
              </a:ext>
            </a:extLst>
          </p:cNvPr>
          <p:cNvPicPr>
            <a:picLocks noChangeAspect="1"/>
          </p:cNvPicPr>
          <p:nvPr/>
        </p:nvPicPr>
        <p:blipFill>
          <a:blip r:embed="rId4"/>
          <a:stretch>
            <a:fillRect/>
          </a:stretch>
        </p:blipFill>
        <p:spPr>
          <a:xfrm>
            <a:off x="8349580" y="2987357"/>
            <a:ext cx="2894452" cy="3566160"/>
          </a:xfrm>
          <a:prstGeom prst="rect">
            <a:avLst/>
          </a:prstGeom>
        </p:spPr>
      </p:pic>
      <p:pic>
        <p:nvPicPr>
          <p:cNvPr id="11" name="Picture 10">
            <a:extLst>
              <a:ext uri="{FF2B5EF4-FFF2-40B4-BE49-F238E27FC236}">
                <a16:creationId xmlns:a16="http://schemas.microsoft.com/office/drawing/2014/main" id="{40AF7272-57B1-5252-02E5-AF460D946184}"/>
              </a:ext>
            </a:extLst>
          </p:cNvPr>
          <p:cNvPicPr>
            <a:picLocks noChangeAspect="1"/>
          </p:cNvPicPr>
          <p:nvPr/>
        </p:nvPicPr>
        <p:blipFill>
          <a:blip r:embed="rId5"/>
          <a:stretch>
            <a:fillRect/>
          </a:stretch>
        </p:blipFill>
        <p:spPr>
          <a:xfrm>
            <a:off x="947968" y="4480238"/>
            <a:ext cx="6844751" cy="1926289"/>
          </a:xfrm>
          <a:prstGeom prst="rect">
            <a:avLst/>
          </a:prstGeom>
        </p:spPr>
      </p:pic>
      <p:sp>
        <p:nvSpPr>
          <p:cNvPr id="12" name="Slide Number Placeholder 11">
            <a:extLst>
              <a:ext uri="{FF2B5EF4-FFF2-40B4-BE49-F238E27FC236}">
                <a16:creationId xmlns:a16="http://schemas.microsoft.com/office/drawing/2014/main" id="{A189DFD7-885D-0134-5302-E795D08B7693}"/>
              </a:ext>
            </a:extLst>
          </p:cNvPr>
          <p:cNvSpPr>
            <a:spLocks noGrp="1"/>
          </p:cNvSpPr>
          <p:nvPr>
            <p:ph type="sldNum" sz="quarter" idx="12"/>
          </p:nvPr>
        </p:nvSpPr>
        <p:spPr/>
        <p:txBody>
          <a:bodyPr/>
          <a:lstStyle/>
          <a:p>
            <a:fld id="{58D452B8-95B0-46A1-9AE7-795525A62ED8}" type="slidenum">
              <a:rPr lang="en-US" smtClean="0"/>
              <a:t>33</a:t>
            </a:fld>
            <a:endParaRPr lang="en-US"/>
          </a:p>
        </p:txBody>
      </p:sp>
    </p:spTree>
    <p:extLst>
      <p:ext uri="{BB962C8B-B14F-4D97-AF65-F5344CB8AC3E}">
        <p14:creationId xmlns:p14="http://schemas.microsoft.com/office/powerpoint/2010/main" val="1932029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FBDE-B97A-41B1-3BF7-057F1C811DA5}"/>
              </a:ext>
            </a:extLst>
          </p:cNvPr>
          <p:cNvSpPr>
            <a:spLocks noGrp="1"/>
          </p:cNvSpPr>
          <p:nvPr>
            <p:ph type="title"/>
          </p:nvPr>
        </p:nvSpPr>
        <p:spPr/>
        <p:txBody>
          <a:bodyPr/>
          <a:lstStyle/>
          <a:p>
            <a:r>
              <a:rPr lang="en-US" dirty="0"/>
              <a:t>Compound Gear Trains</a:t>
            </a:r>
          </a:p>
        </p:txBody>
      </p:sp>
      <p:pic>
        <p:nvPicPr>
          <p:cNvPr id="5" name="Picture 4">
            <a:extLst>
              <a:ext uri="{FF2B5EF4-FFF2-40B4-BE49-F238E27FC236}">
                <a16:creationId xmlns:a16="http://schemas.microsoft.com/office/drawing/2014/main" id="{227E6E46-A09F-1455-09FC-45F55445F912}"/>
              </a:ext>
            </a:extLst>
          </p:cNvPr>
          <p:cNvPicPr>
            <a:picLocks noChangeAspect="1"/>
          </p:cNvPicPr>
          <p:nvPr/>
        </p:nvPicPr>
        <p:blipFill>
          <a:blip r:embed="rId2"/>
          <a:stretch>
            <a:fillRect/>
          </a:stretch>
        </p:blipFill>
        <p:spPr>
          <a:xfrm>
            <a:off x="838200" y="1733927"/>
            <a:ext cx="6324777" cy="3223739"/>
          </a:xfrm>
          <a:prstGeom prst="rect">
            <a:avLst/>
          </a:prstGeom>
        </p:spPr>
      </p:pic>
      <p:pic>
        <p:nvPicPr>
          <p:cNvPr id="11" name="Content Placeholder 6">
            <a:extLst>
              <a:ext uri="{FF2B5EF4-FFF2-40B4-BE49-F238E27FC236}">
                <a16:creationId xmlns:a16="http://schemas.microsoft.com/office/drawing/2014/main" id="{8670EBC2-E164-07A5-A4CF-43F6C6880FD3}"/>
              </a:ext>
            </a:extLst>
          </p:cNvPr>
          <p:cNvPicPr>
            <a:picLocks noChangeAspect="1"/>
          </p:cNvPicPr>
          <p:nvPr/>
        </p:nvPicPr>
        <p:blipFill>
          <a:blip r:embed="rId3"/>
          <a:stretch>
            <a:fillRect/>
          </a:stretch>
        </p:blipFill>
        <p:spPr>
          <a:xfrm>
            <a:off x="838200" y="5000906"/>
            <a:ext cx="10515600" cy="1292615"/>
          </a:xfrm>
          <a:prstGeom prst="rect">
            <a:avLst/>
          </a:prstGeom>
        </p:spPr>
      </p:pic>
      <p:pic>
        <p:nvPicPr>
          <p:cNvPr id="13" name="Picture 12">
            <a:extLst>
              <a:ext uri="{FF2B5EF4-FFF2-40B4-BE49-F238E27FC236}">
                <a16:creationId xmlns:a16="http://schemas.microsoft.com/office/drawing/2014/main" id="{7BED8781-792A-BC8B-3BE7-097584F26F9C}"/>
              </a:ext>
            </a:extLst>
          </p:cNvPr>
          <p:cNvPicPr>
            <a:picLocks noChangeAspect="1"/>
          </p:cNvPicPr>
          <p:nvPr/>
        </p:nvPicPr>
        <p:blipFill>
          <a:blip r:embed="rId4"/>
          <a:stretch>
            <a:fillRect/>
          </a:stretch>
        </p:blipFill>
        <p:spPr>
          <a:xfrm>
            <a:off x="7162977" y="365125"/>
            <a:ext cx="5008034" cy="4198026"/>
          </a:xfrm>
          <a:prstGeom prst="rect">
            <a:avLst/>
          </a:prstGeom>
        </p:spPr>
      </p:pic>
      <p:sp>
        <p:nvSpPr>
          <p:cNvPr id="14" name="Slide Number Placeholder 13">
            <a:extLst>
              <a:ext uri="{FF2B5EF4-FFF2-40B4-BE49-F238E27FC236}">
                <a16:creationId xmlns:a16="http://schemas.microsoft.com/office/drawing/2014/main" id="{A60671BB-E21F-FBB8-50D8-F89DADF8B207}"/>
              </a:ext>
            </a:extLst>
          </p:cNvPr>
          <p:cNvSpPr>
            <a:spLocks noGrp="1"/>
          </p:cNvSpPr>
          <p:nvPr>
            <p:ph type="sldNum" sz="quarter" idx="12"/>
          </p:nvPr>
        </p:nvSpPr>
        <p:spPr/>
        <p:txBody>
          <a:bodyPr/>
          <a:lstStyle/>
          <a:p>
            <a:fld id="{58D452B8-95B0-46A1-9AE7-795525A62ED8}" type="slidenum">
              <a:rPr lang="en-US" smtClean="0"/>
              <a:t>34</a:t>
            </a:fld>
            <a:endParaRPr lang="en-US"/>
          </a:p>
        </p:txBody>
      </p:sp>
    </p:spTree>
    <p:extLst>
      <p:ext uri="{BB962C8B-B14F-4D97-AF65-F5344CB8AC3E}">
        <p14:creationId xmlns:p14="http://schemas.microsoft.com/office/powerpoint/2010/main" val="236217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8183-9EF8-7CDE-ADFA-3306024141A8}"/>
              </a:ext>
            </a:extLst>
          </p:cNvPr>
          <p:cNvSpPr>
            <a:spLocks noGrp="1"/>
          </p:cNvSpPr>
          <p:nvPr>
            <p:ph type="title"/>
          </p:nvPr>
        </p:nvSpPr>
        <p:spPr/>
        <p:txBody>
          <a:bodyPr/>
          <a:lstStyle/>
          <a:p>
            <a:r>
              <a:rPr lang="en-US" b="1" dirty="0">
                <a:latin typeface="+mn-lt"/>
              </a:rPr>
              <a:t>Example</a:t>
            </a:r>
          </a:p>
        </p:txBody>
      </p:sp>
      <p:sp>
        <p:nvSpPr>
          <p:cNvPr id="3" name="Content Placeholder 2">
            <a:extLst>
              <a:ext uri="{FF2B5EF4-FFF2-40B4-BE49-F238E27FC236}">
                <a16:creationId xmlns:a16="http://schemas.microsoft.com/office/drawing/2014/main" id="{73363808-E4BD-33B4-9F6B-590046A5F368}"/>
              </a:ext>
            </a:extLst>
          </p:cNvPr>
          <p:cNvSpPr>
            <a:spLocks noGrp="1"/>
          </p:cNvSpPr>
          <p:nvPr>
            <p:ph idx="1"/>
          </p:nvPr>
        </p:nvSpPr>
        <p:spPr>
          <a:xfrm>
            <a:off x="838200" y="1378585"/>
            <a:ext cx="5816600" cy="4351338"/>
          </a:xfrm>
        </p:spPr>
        <p:txBody>
          <a:bodyPr/>
          <a:lstStyle/>
          <a:p>
            <a:pPr marL="0" indent="0" algn="just">
              <a:buNone/>
            </a:pPr>
            <a:r>
              <a:rPr lang="en-US" i="1" dirty="0"/>
              <a:t>The gearing of a machine tool is shown in Figure. The motor shaft is connected to gear A and rotates at 975 </a:t>
            </a:r>
            <a:r>
              <a:rPr lang="en-US" i="1" dirty="0" err="1"/>
              <a:t>r.p.m</a:t>
            </a:r>
            <a:r>
              <a:rPr lang="en-US" i="1" dirty="0"/>
              <a:t>. The gear wheels B, C, D and E are fixed to parallel shafts rotating together. The final gear F is fixed on the output shaft. What is the speed of gear F ? The number of teeth on each gear are as given below :</a:t>
            </a:r>
          </a:p>
        </p:txBody>
      </p:sp>
      <p:pic>
        <p:nvPicPr>
          <p:cNvPr id="5" name="Picture 4">
            <a:extLst>
              <a:ext uri="{FF2B5EF4-FFF2-40B4-BE49-F238E27FC236}">
                <a16:creationId xmlns:a16="http://schemas.microsoft.com/office/drawing/2014/main" id="{8086FAA1-32F7-AF82-6011-69597016A715}"/>
              </a:ext>
            </a:extLst>
          </p:cNvPr>
          <p:cNvPicPr>
            <a:picLocks noChangeAspect="1"/>
          </p:cNvPicPr>
          <p:nvPr/>
        </p:nvPicPr>
        <p:blipFill>
          <a:blip r:embed="rId2"/>
          <a:stretch>
            <a:fillRect/>
          </a:stretch>
        </p:blipFill>
        <p:spPr>
          <a:xfrm>
            <a:off x="838199" y="5027454"/>
            <a:ext cx="7371081" cy="819646"/>
          </a:xfrm>
          <a:prstGeom prst="rect">
            <a:avLst/>
          </a:prstGeom>
        </p:spPr>
      </p:pic>
      <p:pic>
        <p:nvPicPr>
          <p:cNvPr id="7" name="Picture 6">
            <a:extLst>
              <a:ext uri="{FF2B5EF4-FFF2-40B4-BE49-F238E27FC236}">
                <a16:creationId xmlns:a16="http://schemas.microsoft.com/office/drawing/2014/main" id="{239A249E-E09C-4927-2313-7FB48CA78975}"/>
              </a:ext>
            </a:extLst>
          </p:cNvPr>
          <p:cNvPicPr>
            <a:picLocks noChangeAspect="1"/>
          </p:cNvPicPr>
          <p:nvPr/>
        </p:nvPicPr>
        <p:blipFill>
          <a:blip r:embed="rId3"/>
          <a:stretch>
            <a:fillRect/>
          </a:stretch>
        </p:blipFill>
        <p:spPr>
          <a:xfrm>
            <a:off x="6862908" y="1378585"/>
            <a:ext cx="4680952" cy="2369057"/>
          </a:xfrm>
          <a:prstGeom prst="rect">
            <a:avLst/>
          </a:prstGeom>
        </p:spPr>
      </p:pic>
      <p:sp>
        <p:nvSpPr>
          <p:cNvPr id="8" name="Slide Number Placeholder 7">
            <a:extLst>
              <a:ext uri="{FF2B5EF4-FFF2-40B4-BE49-F238E27FC236}">
                <a16:creationId xmlns:a16="http://schemas.microsoft.com/office/drawing/2014/main" id="{BC9D0335-86BB-4CA6-EBEB-08B294841420}"/>
              </a:ext>
            </a:extLst>
          </p:cNvPr>
          <p:cNvSpPr>
            <a:spLocks noGrp="1"/>
          </p:cNvSpPr>
          <p:nvPr>
            <p:ph type="sldNum" sz="quarter" idx="12"/>
          </p:nvPr>
        </p:nvSpPr>
        <p:spPr/>
        <p:txBody>
          <a:bodyPr/>
          <a:lstStyle/>
          <a:p>
            <a:fld id="{58D452B8-95B0-46A1-9AE7-795525A62ED8}" type="slidenum">
              <a:rPr lang="en-US" smtClean="0"/>
              <a:t>35</a:t>
            </a:fld>
            <a:endParaRPr lang="en-US"/>
          </a:p>
        </p:txBody>
      </p:sp>
    </p:spTree>
    <p:extLst>
      <p:ext uri="{BB962C8B-B14F-4D97-AF65-F5344CB8AC3E}">
        <p14:creationId xmlns:p14="http://schemas.microsoft.com/office/powerpoint/2010/main" val="2789388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1F0698-D5BE-D142-0843-0CAC40B47847}"/>
              </a:ext>
            </a:extLst>
          </p:cNvPr>
          <p:cNvGraphicFramePr>
            <a:graphicFrameLocks noGrp="1"/>
          </p:cNvGraphicFramePr>
          <p:nvPr>
            <p:ph idx="1"/>
            <p:extLst>
              <p:ext uri="{D42A27DB-BD31-4B8C-83A1-F6EECF244321}">
                <p14:modId xmlns:p14="http://schemas.microsoft.com/office/powerpoint/2010/main" val="1873349609"/>
              </p:ext>
            </p:extLst>
          </p:nvPr>
        </p:nvGraphicFramePr>
        <p:xfrm>
          <a:off x="7284720" y="2346219"/>
          <a:ext cx="3505200" cy="2604136"/>
        </p:xfrm>
        <a:graphic>
          <a:graphicData uri="http://schemas.openxmlformats.org/drawingml/2006/table">
            <a:tbl>
              <a:tblPr firstRow="1" bandRow="1">
                <a:tableStyleId>{5940675A-B579-460E-94D1-54222C63F5DA}</a:tableStyleId>
              </a:tblPr>
              <a:tblGrid>
                <a:gridCol w="1752600">
                  <a:extLst>
                    <a:ext uri="{9D8B030D-6E8A-4147-A177-3AD203B41FA5}">
                      <a16:colId xmlns:a16="http://schemas.microsoft.com/office/drawing/2014/main" val="3460802415"/>
                    </a:ext>
                  </a:extLst>
                </a:gridCol>
                <a:gridCol w="1752600">
                  <a:extLst>
                    <a:ext uri="{9D8B030D-6E8A-4147-A177-3AD203B41FA5}">
                      <a16:colId xmlns:a16="http://schemas.microsoft.com/office/drawing/2014/main" val="3376173067"/>
                    </a:ext>
                  </a:extLst>
                </a:gridCol>
              </a:tblGrid>
              <a:tr h="651034">
                <a:tc>
                  <a:txBody>
                    <a:bodyPr/>
                    <a:lstStyle/>
                    <a:p>
                      <a:pPr algn="ctr"/>
                      <a:r>
                        <a:rPr lang="en-US" sz="2400" i="1" dirty="0"/>
                        <a:t>Driver</a:t>
                      </a:r>
                    </a:p>
                  </a:txBody>
                  <a:tcPr anchor="ctr"/>
                </a:tc>
                <a:tc>
                  <a:txBody>
                    <a:bodyPr/>
                    <a:lstStyle/>
                    <a:p>
                      <a:pPr algn="ctr"/>
                      <a:r>
                        <a:rPr lang="en-US" sz="2400" i="1" dirty="0"/>
                        <a:t>Driven</a:t>
                      </a:r>
                    </a:p>
                  </a:txBody>
                  <a:tcPr anchor="ctr"/>
                </a:tc>
                <a:extLst>
                  <a:ext uri="{0D108BD9-81ED-4DB2-BD59-A6C34878D82A}">
                    <a16:rowId xmlns:a16="http://schemas.microsoft.com/office/drawing/2014/main" val="2876217257"/>
                  </a:ext>
                </a:extLst>
              </a:tr>
              <a:tr h="651034">
                <a:tc>
                  <a:txBody>
                    <a:bodyPr/>
                    <a:lstStyle/>
                    <a:p>
                      <a:pPr algn="ctr"/>
                      <a:r>
                        <a:rPr lang="en-US" sz="2400" b="1" dirty="0"/>
                        <a:t>A</a:t>
                      </a:r>
                      <a:endParaRPr lang="en-US" sz="2400" b="1" i="1" dirty="0"/>
                    </a:p>
                  </a:txBody>
                  <a:tcPr anchor="ctr"/>
                </a:tc>
                <a:tc>
                  <a:txBody>
                    <a:bodyPr/>
                    <a:lstStyle/>
                    <a:p>
                      <a:pPr algn="ctr"/>
                      <a:r>
                        <a:rPr lang="en-US" sz="2400" b="1" dirty="0"/>
                        <a:t>B</a:t>
                      </a:r>
                      <a:endParaRPr lang="en-US" sz="2400" b="1" i="1" dirty="0"/>
                    </a:p>
                  </a:txBody>
                  <a:tcPr anchor="ctr"/>
                </a:tc>
                <a:extLst>
                  <a:ext uri="{0D108BD9-81ED-4DB2-BD59-A6C34878D82A}">
                    <a16:rowId xmlns:a16="http://schemas.microsoft.com/office/drawing/2014/main" val="237635027"/>
                  </a:ext>
                </a:extLst>
              </a:tr>
              <a:tr h="651034">
                <a:tc>
                  <a:txBody>
                    <a:bodyPr/>
                    <a:lstStyle/>
                    <a:p>
                      <a:pPr algn="ctr"/>
                      <a:r>
                        <a:rPr lang="en-US" sz="2400" b="1" dirty="0"/>
                        <a:t>C</a:t>
                      </a:r>
                      <a:endParaRPr lang="en-US" sz="2400" b="1" i="1" dirty="0"/>
                    </a:p>
                  </a:txBody>
                  <a:tcPr anchor="ctr"/>
                </a:tc>
                <a:tc>
                  <a:txBody>
                    <a:bodyPr/>
                    <a:lstStyle/>
                    <a:p>
                      <a:pPr algn="ctr"/>
                      <a:r>
                        <a:rPr lang="en-US" sz="2400" b="1" dirty="0"/>
                        <a:t>D</a:t>
                      </a:r>
                      <a:endParaRPr lang="en-US" sz="2400" b="1" i="1" dirty="0"/>
                    </a:p>
                  </a:txBody>
                  <a:tcPr anchor="ctr"/>
                </a:tc>
                <a:extLst>
                  <a:ext uri="{0D108BD9-81ED-4DB2-BD59-A6C34878D82A}">
                    <a16:rowId xmlns:a16="http://schemas.microsoft.com/office/drawing/2014/main" val="2020526781"/>
                  </a:ext>
                </a:extLst>
              </a:tr>
              <a:tr h="651034">
                <a:tc>
                  <a:txBody>
                    <a:bodyPr/>
                    <a:lstStyle/>
                    <a:p>
                      <a:pPr algn="ctr"/>
                      <a:r>
                        <a:rPr lang="en-US" sz="2400" b="1" dirty="0"/>
                        <a:t>E</a:t>
                      </a:r>
                      <a:endParaRPr lang="en-US" sz="2400" b="1" i="1" dirty="0"/>
                    </a:p>
                  </a:txBody>
                  <a:tcPr anchor="ctr"/>
                </a:tc>
                <a:tc>
                  <a:txBody>
                    <a:bodyPr/>
                    <a:lstStyle/>
                    <a:p>
                      <a:pPr algn="ctr"/>
                      <a:r>
                        <a:rPr lang="en-US" sz="2400" b="1" dirty="0"/>
                        <a:t>F</a:t>
                      </a:r>
                      <a:endParaRPr lang="en-US" sz="2400" b="1" i="1" dirty="0"/>
                    </a:p>
                  </a:txBody>
                  <a:tcPr anchor="ctr"/>
                </a:tc>
                <a:extLst>
                  <a:ext uri="{0D108BD9-81ED-4DB2-BD59-A6C34878D82A}">
                    <a16:rowId xmlns:a16="http://schemas.microsoft.com/office/drawing/2014/main" val="3767981061"/>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351C76-C64A-CC10-D3C9-73C9C965B5CE}"/>
                  </a:ext>
                </a:extLst>
              </p:cNvPr>
              <p:cNvSpPr txBox="1"/>
              <p:nvPr/>
            </p:nvSpPr>
            <p:spPr>
              <a:xfrm>
                <a:off x="1071880" y="1175384"/>
                <a:ext cx="6859570" cy="766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𝑆𝑝𝑒𝑒𝑑</m:t>
                      </m:r>
                      <m:r>
                        <a:rPr lang="en-US" sz="2400" b="0" i="1" smtClean="0">
                          <a:latin typeface="Cambria Math" panose="02040503050406030204" pitchFamily="18" charset="0"/>
                        </a:rPr>
                        <m:t> </m:t>
                      </m:r>
                      <m:r>
                        <a:rPr lang="en-US" sz="2400" b="0" i="1" smtClean="0">
                          <a:latin typeface="Cambria Math" panose="02040503050406030204" pitchFamily="18" charset="0"/>
                        </a:rPr>
                        <m:t>𝑅𝑎𝑡𝑖𝑜</m:t>
                      </m:r>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𝐴</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𝐹</m:t>
                              </m:r>
                            </m:sub>
                          </m:sSub>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𝑃𝑟𝑜𝑑𝑢𝑐𝑡</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𝑡𝑒𝑒𝑡h</m:t>
                          </m:r>
                          <m:r>
                            <a:rPr lang="en-US" sz="2400" b="0" i="1" smtClean="0">
                              <a:latin typeface="Cambria Math" panose="02040503050406030204" pitchFamily="18" charset="0"/>
                            </a:rPr>
                            <m:t> </m:t>
                          </m:r>
                          <m:r>
                            <a:rPr lang="en-US" sz="2400" b="0" i="1" smtClean="0">
                              <a:latin typeface="Cambria Math" panose="02040503050406030204" pitchFamily="18" charset="0"/>
                            </a:rPr>
                            <m:t>𝑜𝑛</m:t>
                          </m:r>
                          <m:r>
                            <a:rPr lang="en-US" sz="2400" b="0" i="1" smtClean="0">
                              <a:latin typeface="Cambria Math" panose="02040503050406030204" pitchFamily="18" charset="0"/>
                            </a:rPr>
                            <m:t> </m:t>
                          </m:r>
                          <m:r>
                            <a:rPr lang="en-US" sz="2400" b="0" i="1" smtClean="0">
                              <a:latin typeface="Cambria Math" panose="02040503050406030204" pitchFamily="18" charset="0"/>
                            </a:rPr>
                            <m:t>𝑑𝑟𝑖𝑣𝑒𝑛</m:t>
                          </m:r>
                        </m:num>
                        <m:den>
                          <m:r>
                            <a:rPr lang="en-US" sz="2400" b="0" i="1" smtClean="0">
                              <a:latin typeface="Cambria Math" panose="02040503050406030204" pitchFamily="18" charset="0"/>
                            </a:rPr>
                            <m:t>𝑃𝑟𝑜𝑑𝑢𝑐𝑡</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𝑡𝑒𝑒𝑡h</m:t>
                          </m:r>
                          <m:r>
                            <a:rPr lang="en-US" sz="2400" b="0" i="1" smtClean="0">
                              <a:latin typeface="Cambria Math" panose="02040503050406030204" pitchFamily="18" charset="0"/>
                            </a:rPr>
                            <m:t> </m:t>
                          </m:r>
                          <m:r>
                            <a:rPr lang="en-US" sz="2400" b="0" i="1" smtClean="0">
                              <a:latin typeface="Cambria Math" panose="02040503050406030204" pitchFamily="18" charset="0"/>
                            </a:rPr>
                            <m:t>𝑜𝑛</m:t>
                          </m:r>
                          <m:r>
                            <a:rPr lang="en-US" sz="2400" b="0" i="1" smtClean="0">
                              <a:latin typeface="Cambria Math" panose="02040503050406030204" pitchFamily="18" charset="0"/>
                            </a:rPr>
                            <m:t> </m:t>
                          </m:r>
                          <m:r>
                            <a:rPr lang="en-US" sz="2400" b="0" i="1" smtClean="0">
                              <a:latin typeface="Cambria Math" panose="02040503050406030204" pitchFamily="18" charset="0"/>
                            </a:rPr>
                            <m:t>𝑑𝑟𝑖𝑣𝑒𝑟𝑠</m:t>
                          </m:r>
                        </m:den>
                      </m:f>
                    </m:oMath>
                  </m:oMathPara>
                </a14:m>
                <a:endParaRPr lang="en-US" sz="2400" dirty="0"/>
              </a:p>
            </p:txBody>
          </p:sp>
        </mc:Choice>
        <mc:Fallback xmlns="">
          <p:sp>
            <p:nvSpPr>
              <p:cNvPr id="5" name="TextBox 4">
                <a:extLst>
                  <a:ext uri="{FF2B5EF4-FFF2-40B4-BE49-F238E27FC236}">
                    <a16:creationId xmlns:a16="http://schemas.microsoft.com/office/drawing/2014/main" id="{45351C76-C64A-CC10-D3C9-73C9C965B5CE}"/>
                  </a:ext>
                </a:extLst>
              </p:cNvPr>
              <p:cNvSpPr txBox="1">
                <a:spLocks noRot="1" noChangeAspect="1" noMove="1" noResize="1" noEditPoints="1" noAdjustHandles="1" noChangeArrowheads="1" noChangeShapeType="1" noTextEdit="1"/>
              </p:cNvSpPr>
              <p:nvPr/>
            </p:nvSpPr>
            <p:spPr>
              <a:xfrm>
                <a:off x="1071880" y="1175384"/>
                <a:ext cx="6859570" cy="7668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95F8BC-256C-E999-FE72-5105536BD1A4}"/>
                  </a:ext>
                </a:extLst>
              </p:cNvPr>
              <p:cNvSpPr txBox="1"/>
              <p:nvPr/>
            </p:nvSpPr>
            <p:spPr>
              <a:xfrm>
                <a:off x="1071880" y="2186595"/>
                <a:ext cx="6096000" cy="8592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ub>
                          </m:sSub>
                        </m:num>
                        <m:den>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𝐵</m:t>
                              </m:r>
                              <m:r>
                                <a:rPr lang="en-US" sz="2400" i="1">
                                  <a:solidFill>
                                    <a:prstClr val="black"/>
                                  </a:solidFill>
                                  <a:latin typeface="Cambria Math" panose="02040503050406030204" pitchFamily="18" charset="0"/>
                                </a:rPr>
                                <m:t> </m:t>
                              </m:r>
                            </m:sub>
                          </m:sSub>
                          <m:r>
                            <a:rPr lang="en-US" sz="2400" i="1">
                              <a:solidFill>
                                <a:prstClr val="black"/>
                              </a:solidFill>
                              <a:latin typeface="Cambria Math" panose="02040503050406030204" pitchFamily="18" charset="0"/>
                              <a:ea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𝐷</m:t>
                              </m:r>
                              <m:r>
                                <a:rPr lang="en-US" sz="2400" i="1">
                                  <a:solidFill>
                                    <a:prstClr val="black"/>
                                  </a:solidFill>
                                  <a:latin typeface="Cambria Math" panose="02040503050406030204" pitchFamily="18" charset="0"/>
                                </a:rPr>
                                <m:t> </m:t>
                              </m:r>
                            </m:sub>
                          </m:sSub>
                          <m:r>
                            <a:rPr lang="en-US" sz="2400" i="1">
                              <a:solidFill>
                                <a:prstClr val="black"/>
                              </a:solidFill>
                              <a:latin typeface="Cambria Math" panose="02040503050406030204" pitchFamily="18" charset="0"/>
                              <a:ea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𝐹</m:t>
                              </m:r>
                              <m:r>
                                <a:rPr lang="en-US" sz="2400" i="1">
                                  <a:solidFill>
                                    <a:prstClr val="black"/>
                                  </a:solidFill>
                                  <a:latin typeface="Cambria Math" panose="02040503050406030204" pitchFamily="18" charset="0"/>
                                </a:rPr>
                                <m:t> </m:t>
                              </m:r>
                            </m:sub>
                          </m:sSub>
                        </m:num>
                        <m:den>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𝐴</m:t>
                              </m:r>
                              <m:r>
                                <a:rPr lang="en-US" sz="2400" i="1">
                                  <a:solidFill>
                                    <a:prstClr val="black"/>
                                  </a:solidFill>
                                  <a:latin typeface="Cambria Math" panose="02040503050406030204" pitchFamily="18" charset="0"/>
                                </a:rPr>
                                <m:t> </m:t>
                              </m:r>
                            </m:sub>
                          </m:sSub>
                          <m:r>
                            <a:rPr lang="en-US" sz="2400" i="1">
                              <a:solidFill>
                                <a:prstClr val="black"/>
                              </a:solidFill>
                              <a:latin typeface="Cambria Math" panose="02040503050406030204" pitchFamily="18" charset="0"/>
                              <a:ea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𝐶</m:t>
                              </m:r>
                              <m:r>
                                <a:rPr lang="en-US" sz="2400" i="1">
                                  <a:solidFill>
                                    <a:prstClr val="black"/>
                                  </a:solidFill>
                                  <a:latin typeface="Cambria Math" panose="02040503050406030204" pitchFamily="18" charset="0"/>
                                </a:rPr>
                                <m:t> </m:t>
                              </m:r>
                            </m:sub>
                          </m:sSub>
                          <m:r>
                            <a:rPr lang="en-US" sz="2400" i="1">
                              <a:solidFill>
                                <a:prstClr val="black"/>
                              </a:solidFill>
                              <a:latin typeface="Cambria Math" panose="02040503050406030204" pitchFamily="18" charset="0"/>
                              <a:ea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𝐸</m:t>
                              </m:r>
                              <m:r>
                                <a:rPr lang="en-US" sz="2400" i="1">
                                  <a:solidFill>
                                    <a:prstClr val="black"/>
                                  </a:solidFill>
                                  <a:latin typeface="Cambria Math" panose="02040503050406030204" pitchFamily="18" charset="0"/>
                                </a:rPr>
                                <m:t> </m:t>
                              </m:r>
                            </m:sub>
                          </m:sSub>
                        </m:den>
                      </m:f>
                    </m:oMath>
                  </m:oMathPara>
                </a14:m>
                <a:endParaRPr lang="en-US" dirty="0"/>
              </a:p>
            </p:txBody>
          </p:sp>
        </mc:Choice>
        <mc:Fallback xmlns="">
          <p:sp>
            <p:nvSpPr>
              <p:cNvPr id="9" name="TextBox 8">
                <a:extLst>
                  <a:ext uri="{FF2B5EF4-FFF2-40B4-BE49-F238E27FC236}">
                    <a16:creationId xmlns:a16="http://schemas.microsoft.com/office/drawing/2014/main" id="{5D95F8BC-256C-E999-FE72-5105536BD1A4}"/>
                  </a:ext>
                </a:extLst>
              </p:cNvPr>
              <p:cNvSpPr txBox="1">
                <a:spLocks noRot="1" noChangeAspect="1" noMove="1" noResize="1" noEditPoints="1" noAdjustHandles="1" noChangeArrowheads="1" noChangeShapeType="1" noTextEdit="1"/>
              </p:cNvSpPr>
              <p:nvPr/>
            </p:nvSpPr>
            <p:spPr>
              <a:xfrm>
                <a:off x="1071880" y="2186595"/>
                <a:ext cx="6096000" cy="8592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ABAB6D-A4AE-7B5E-CAD8-B6D04AE2BBB4}"/>
                  </a:ext>
                </a:extLst>
              </p:cNvPr>
              <p:cNvSpPr txBox="1"/>
              <p:nvPr/>
            </p:nvSpPr>
            <p:spPr>
              <a:xfrm>
                <a:off x="1071880" y="3161955"/>
                <a:ext cx="6096000" cy="8592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975</m:t>
                          </m:r>
                        </m:num>
                        <m:den>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lang="en-US" sz="2400" i="1">
                              <a:solidFill>
                                <a:prstClr val="black"/>
                              </a:solidFill>
                              <a:latin typeface="Cambria Math" panose="02040503050406030204" pitchFamily="18" charset="0"/>
                            </a:rPr>
                            <m:t>50</m:t>
                          </m:r>
                          <m:r>
                            <a:rPr lang="en-US" sz="2400" i="1">
                              <a:solidFill>
                                <a:prstClr val="black"/>
                              </a:solidFill>
                              <a:latin typeface="Cambria Math" panose="02040503050406030204" pitchFamily="18" charset="0"/>
                              <a:ea typeface="Cambria Math" panose="02040503050406030204" pitchFamily="18" charset="0"/>
                            </a:rPr>
                            <m:t>×75×</m:t>
                          </m:r>
                          <m:r>
                            <a:rPr lang="en-US" sz="2400" i="1">
                              <a:solidFill>
                                <a:prstClr val="black"/>
                              </a:solidFill>
                              <a:latin typeface="Cambria Math" panose="02040503050406030204" pitchFamily="18" charset="0"/>
                            </a:rPr>
                            <m:t>6</m:t>
                          </m:r>
                        </m:num>
                        <m:den>
                          <m:r>
                            <a:rPr lang="en-US" sz="2400" i="1">
                              <a:solidFill>
                                <a:prstClr val="black"/>
                              </a:solidFill>
                              <a:latin typeface="Cambria Math" panose="02040503050406030204" pitchFamily="18" charset="0"/>
                            </a:rPr>
                            <m:t>20</m:t>
                          </m:r>
                          <m:r>
                            <a:rPr lang="en-US" sz="2400" i="1">
                              <a:solidFill>
                                <a:prstClr val="black"/>
                              </a:solidFill>
                              <a:latin typeface="Cambria Math" panose="02040503050406030204" pitchFamily="18" charset="0"/>
                              <a:ea typeface="Cambria Math" panose="02040503050406030204" pitchFamily="18" charset="0"/>
                            </a:rPr>
                            <m:t>×25×</m:t>
                          </m:r>
                          <m:r>
                            <a:rPr lang="en-US" sz="2400" i="1">
                              <a:solidFill>
                                <a:prstClr val="black"/>
                              </a:solidFill>
                              <a:latin typeface="Cambria Math" panose="02040503050406030204" pitchFamily="18" charset="0"/>
                            </a:rPr>
                            <m:t>26</m:t>
                          </m:r>
                        </m:den>
                      </m:f>
                    </m:oMath>
                  </m:oMathPara>
                </a14:m>
                <a:endParaRPr lang="en-US" dirty="0"/>
              </a:p>
            </p:txBody>
          </p:sp>
        </mc:Choice>
        <mc:Fallback xmlns="">
          <p:sp>
            <p:nvSpPr>
              <p:cNvPr id="10" name="TextBox 9">
                <a:extLst>
                  <a:ext uri="{FF2B5EF4-FFF2-40B4-BE49-F238E27FC236}">
                    <a16:creationId xmlns:a16="http://schemas.microsoft.com/office/drawing/2014/main" id="{65ABAB6D-A4AE-7B5E-CAD8-B6D04AE2BBB4}"/>
                  </a:ext>
                </a:extLst>
              </p:cNvPr>
              <p:cNvSpPr txBox="1">
                <a:spLocks noRot="1" noChangeAspect="1" noMove="1" noResize="1" noEditPoints="1" noAdjustHandles="1" noChangeArrowheads="1" noChangeShapeType="1" noTextEdit="1"/>
              </p:cNvSpPr>
              <p:nvPr/>
            </p:nvSpPr>
            <p:spPr>
              <a:xfrm>
                <a:off x="1071880" y="3161955"/>
                <a:ext cx="6096000" cy="859210"/>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DCDAAC2-355D-CBF8-B647-6D5E398EF66F}"/>
              </a:ext>
            </a:extLst>
          </p:cNvPr>
          <p:cNvPicPr>
            <a:picLocks noChangeAspect="1"/>
          </p:cNvPicPr>
          <p:nvPr/>
        </p:nvPicPr>
        <p:blipFill>
          <a:blip r:embed="rId5"/>
          <a:stretch>
            <a:fillRect/>
          </a:stretch>
        </p:blipFill>
        <p:spPr>
          <a:xfrm>
            <a:off x="6431280" y="5256917"/>
            <a:ext cx="5212080" cy="57957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D859B85-58D8-EC79-2922-A19BB6FFF892}"/>
                  </a:ext>
                </a:extLst>
              </p:cNvPr>
              <p:cNvSpPr txBox="1"/>
              <p:nvPr/>
            </p:nvSpPr>
            <p:spPr>
              <a:xfrm>
                <a:off x="1071880" y="4121851"/>
                <a:ext cx="6096000" cy="8592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975</m:t>
                          </m:r>
                        </m:num>
                        <m:den>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lang="en-US" sz="2400" smtClean="0">
                          <a:latin typeface="Cambria" panose="02040503050406030204" pitchFamily="18" charset="0"/>
                          <a:ea typeface="Cambria" panose="02040503050406030204" pitchFamily="18" charset="0"/>
                        </a:rPr>
                        <m:t>18.75</m:t>
                      </m:r>
                    </m:oMath>
                  </m:oMathPara>
                </a14:m>
                <a:endParaRPr lang="en-US" dirty="0">
                  <a:latin typeface="Cambria" panose="02040503050406030204" pitchFamily="18" charset="0"/>
                  <a:ea typeface="Cambria" panose="02040503050406030204" pitchFamily="18" charset="0"/>
                </a:endParaRPr>
              </a:p>
            </p:txBody>
          </p:sp>
        </mc:Choice>
        <mc:Fallback xmlns="">
          <p:sp>
            <p:nvSpPr>
              <p:cNvPr id="12" name="TextBox 11">
                <a:extLst>
                  <a:ext uri="{FF2B5EF4-FFF2-40B4-BE49-F238E27FC236}">
                    <a16:creationId xmlns:a16="http://schemas.microsoft.com/office/drawing/2014/main" id="{3D859B85-58D8-EC79-2922-A19BB6FFF892}"/>
                  </a:ext>
                </a:extLst>
              </p:cNvPr>
              <p:cNvSpPr txBox="1">
                <a:spLocks noRot="1" noChangeAspect="1" noMove="1" noResize="1" noEditPoints="1" noAdjustHandles="1" noChangeArrowheads="1" noChangeShapeType="1" noTextEdit="1"/>
              </p:cNvSpPr>
              <p:nvPr/>
            </p:nvSpPr>
            <p:spPr>
              <a:xfrm>
                <a:off x="1071880" y="4121851"/>
                <a:ext cx="6096000" cy="859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FF2189-9939-BA4A-E68B-9685F2936EB9}"/>
                  </a:ext>
                </a:extLst>
              </p:cNvPr>
              <p:cNvSpPr txBox="1"/>
              <p:nvPr/>
            </p:nvSpPr>
            <p:spPr>
              <a:xfrm>
                <a:off x="1071880" y="5081747"/>
                <a:ext cx="609600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𝑁</m:t>
                          </m:r>
                        </m:e>
                        <m:sub>
                          <m:r>
                            <a:rPr lang="en-US" sz="2400" i="1">
                              <a:solidFill>
                                <a:prstClr val="black"/>
                              </a:solidFill>
                              <a:latin typeface="Cambria Math" panose="02040503050406030204" pitchFamily="18" charset="0"/>
                            </a:rPr>
                            <m:t>𝐹</m:t>
                          </m:r>
                        </m:sub>
                      </m:sSub>
                      <m:r>
                        <a:rPr lang="en-US" sz="2400" b="0" i="1" smtClean="0">
                          <a:solidFill>
                            <a:prstClr val="black"/>
                          </a:solidFill>
                          <a:latin typeface="Cambria Math" panose="02040503050406030204" pitchFamily="18" charset="0"/>
                        </a:rPr>
                        <m:t>=</m:t>
                      </m:r>
                      <m:r>
                        <m:rPr>
                          <m:nor/>
                        </m:rPr>
                        <a:rPr lang="en-US" sz="2400" smtClean="0">
                          <a:latin typeface="Cambria" panose="02040503050406030204" pitchFamily="18" charset="0"/>
                          <a:ea typeface="Cambria" panose="02040503050406030204" pitchFamily="18" charset="0"/>
                        </a:rPr>
                        <m:t>52 </m:t>
                      </m:r>
                      <m:r>
                        <m:rPr>
                          <m:nor/>
                        </m:rPr>
                        <a:rPr lang="en-US" sz="2400" smtClean="0">
                          <a:latin typeface="Cambria" panose="02040503050406030204" pitchFamily="18" charset="0"/>
                          <a:ea typeface="Cambria" panose="02040503050406030204" pitchFamily="18" charset="0"/>
                        </a:rPr>
                        <m:t>r</m:t>
                      </m:r>
                      <m:r>
                        <m:rPr>
                          <m:nor/>
                        </m:rPr>
                        <a:rPr lang="en-US" sz="2400" smtClean="0">
                          <a:latin typeface="Cambria" panose="02040503050406030204" pitchFamily="18" charset="0"/>
                          <a:ea typeface="Cambria" panose="02040503050406030204" pitchFamily="18" charset="0"/>
                        </a:rPr>
                        <m:t>. </m:t>
                      </m:r>
                      <m:r>
                        <m:rPr>
                          <m:nor/>
                        </m:rPr>
                        <a:rPr lang="en-US" sz="2400" smtClean="0">
                          <a:latin typeface="Cambria" panose="02040503050406030204" pitchFamily="18" charset="0"/>
                          <a:ea typeface="Cambria" panose="02040503050406030204" pitchFamily="18" charset="0"/>
                        </a:rPr>
                        <m:t>p</m:t>
                      </m:r>
                      <m:r>
                        <m:rPr>
                          <m:nor/>
                        </m:rPr>
                        <a:rPr lang="en-US" sz="2400" smtClean="0">
                          <a:latin typeface="Cambria" panose="02040503050406030204" pitchFamily="18" charset="0"/>
                          <a:ea typeface="Cambria" panose="02040503050406030204" pitchFamily="18" charset="0"/>
                        </a:rPr>
                        <m:t>. </m:t>
                      </m:r>
                      <m:r>
                        <m:rPr>
                          <m:nor/>
                        </m:rPr>
                        <a:rPr lang="en-US" sz="2400" smtClean="0">
                          <a:latin typeface="Cambria" panose="02040503050406030204" pitchFamily="18" charset="0"/>
                          <a:ea typeface="Cambria" panose="02040503050406030204" pitchFamily="18" charset="0"/>
                        </a:rPr>
                        <m:t>m</m:t>
                      </m:r>
                      <m:r>
                        <m:rPr>
                          <m:nor/>
                        </m:rPr>
                        <a:rPr lang="en-US" sz="2400" smtClean="0">
                          <a:latin typeface="Cambria" panose="02040503050406030204" pitchFamily="18" charset="0"/>
                          <a:ea typeface="Cambria" panose="02040503050406030204" pitchFamily="18" charset="0"/>
                        </a:rPr>
                        <m:t>.</m:t>
                      </m:r>
                    </m:oMath>
                  </m:oMathPara>
                </a14:m>
                <a:endParaRPr lang="en-US" dirty="0">
                  <a:latin typeface="Cambria" panose="02040503050406030204" pitchFamily="18" charset="0"/>
                  <a:ea typeface="Cambria" panose="02040503050406030204" pitchFamily="18" charset="0"/>
                </a:endParaRPr>
              </a:p>
            </p:txBody>
          </p:sp>
        </mc:Choice>
        <mc:Fallback xmlns="">
          <p:sp>
            <p:nvSpPr>
              <p:cNvPr id="13" name="TextBox 12">
                <a:extLst>
                  <a:ext uri="{FF2B5EF4-FFF2-40B4-BE49-F238E27FC236}">
                    <a16:creationId xmlns:a16="http://schemas.microsoft.com/office/drawing/2014/main" id="{08FF2189-9939-BA4A-E68B-9685F2936EB9}"/>
                  </a:ext>
                </a:extLst>
              </p:cNvPr>
              <p:cNvSpPr txBox="1">
                <a:spLocks noRot="1" noChangeAspect="1" noMove="1" noResize="1" noEditPoints="1" noAdjustHandles="1" noChangeArrowheads="1" noChangeShapeType="1" noTextEdit="1"/>
              </p:cNvSpPr>
              <p:nvPr/>
            </p:nvSpPr>
            <p:spPr>
              <a:xfrm>
                <a:off x="1071880" y="5081747"/>
                <a:ext cx="6096000" cy="461665"/>
              </a:xfrm>
              <a:prstGeom prst="rect">
                <a:avLst/>
              </a:prstGeom>
              <a:blipFill>
                <a:blip r:embed="rId7"/>
                <a:stretch>
                  <a:fillRect l="-300" b="-13333"/>
                </a:stretch>
              </a:blipFill>
            </p:spPr>
            <p:txBody>
              <a:bodyPr/>
              <a:lstStyle/>
              <a:p>
                <a:r>
                  <a:rPr lang="en-US">
                    <a:noFill/>
                  </a:rPr>
                  <a:t> </a:t>
                </a:r>
              </a:p>
            </p:txBody>
          </p:sp>
        </mc:Fallback>
      </mc:AlternateContent>
      <p:sp>
        <p:nvSpPr>
          <p:cNvPr id="14" name="Slide Number Placeholder 13">
            <a:extLst>
              <a:ext uri="{FF2B5EF4-FFF2-40B4-BE49-F238E27FC236}">
                <a16:creationId xmlns:a16="http://schemas.microsoft.com/office/drawing/2014/main" id="{501E80FF-872C-F535-2039-027BB5207AB2}"/>
              </a:ext>
            </a:extLst>
          </p:cNvPr>
          <p:cNvSpPr>
            <a:spLocks noGrp="1"/>
          </p:cNvSpPr>
          <p:nvPr>
            <p:ph type="sldNum" sz="quarter" idx="12"/>
          </p:nvPr>
        </p:nvSpPr>
        <p:spPr/>
        <p:txBody>
          <a:bodyPr/>
          <a:lstStyle/>
          <a:p>
            <a:fld id="{58D452B8-95B0-46A1-9AE7-795525A62ED8}" type="slidenum">
              <a:rPr lang="en-US" smtClean="0"/>
              <a:t>36</a:t>
            </a:fld>
            <a:endParaRPr lang="en-US"/>
          </a:p>
        </p:txBody>
      </p:sp>
    </p:spTree>
    <p:extLst>
      <p:ext uri="{BB962C8B-B14F-4D97-AF65-F5344CB8AC3E}">
        <p14:creationId xmlns:p14="http://schemas.microsoft.com/office/powerpoint/2010/main" val="2048726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E64FB-C7DC-D706-62FA-69150B9082E3}"/>
              </a:ext>
            </a:extLst>
          </p:cNvPr>
          <p:cNvSpPr>
            <a:spLocks noGrp="1"/>
          </p:cNvSpPr>
          <p:nvPr>
            <p:ph type="title"/>
          </p:nvPr>
        </p:nvSpPr>
        <p:spPr/>
        <p:txBody>
          <a:bodyPr/>
          <a:lstStyle/>
          <a:p>
            <a:r>
              <a:rPr lang="en-US" b="1" dirty="0">
                <a:latin typeface="+mn-lt"/>
              </a:rPr>
              <a:t>Design of Spur Gears</a:t>
            </a:r>
          </a:p>
        </p:txBody>
      </p:sp>
      <p:sp>
        <p:nvSpPr>
          <p:cNvPr id="3" name="Content Placeholder 2">
            <a:extLst>
              <a:ext uri="{FF2B5EF4-FFF2-40B4-BE49-F238E27FC236}">
                <a16:creationId xmlns:a16="http://schemas.microsoft.com/office/drawing/2014/main" id="{9F39E988-0FA3-623B-F94D-FA0D021C79B3}"/>
              </a:ext>
            </a:extLst>
          </p:cNvPr>
          <p:cNvSpPr>
            <a:spLocks noGrp="1"/>
          </p:cNvSpPr>
          <p:nvPr>
            <p:ph idx="1"/>
          </p:nvPr>
        </p:nvSpPr>
        <p:spPr>
          <a:xfrm>
            <a:off x="838200" y="1310640"/>
            <a:ext cx="10515600" cy="4866323"/>
          </a:xfrm>
        </p:spPr>
        <p:txBody>
          <a:bodyPr/>
          <a:lstStyle/>
          <a:p>
            <a:pPr marL="0" indent="0">
              <a:buNone/>
            </a:pPr>
            <a:r>
              <a:rPr lang="en-US" dirty="0"/>
              <a:t>The spur gears are to be designed for the given velocity ratio and distance between the center of their shafts. </a:t>
            </a:r>
          </a:p>
        </p:txBody>
      </p:sp>
      <p:pic>
        <p:nvPicPr>
          <p:cNvPr id="5" name="Picture 4">
            <a:extLst>
              <a:ext uri="{FF2B5EF4-FFF2-40B4-BE49-F238E27FC236}">
                <a16:creationId xmlns:a16="http://schemas.microsoft.com/office/drawing/2014/main" id="{1B593181-37F9-2F58-0CCA-1EA9797D995B}"/>
              </a:ext>
            </a:extLst>
          </p:cNvPr>
          <p:cNvPicPr>
            <a:picLocks noChangeAspect="1"/>
          </p:cNvPicPr>
          <p:nvPr/>
        </p:nvPicPr>
        <p:blipFill>
          <a:blip r:embed="rId2"/>
          <a:stretch>
            <a:fillRect/>
          </a:stretch>
        </p:blipFill>
        <p:spPr>
          <a:xfrm>
            <a:off x="838200" y="2252826"/>
            <a:ext cx="8402223" cy="2210108"/>
          </a:xfrm>
          <a:prstGeom prst="rect">
            <a:avLst/>
          </a:prstGeom>
        </p:spPr>
      </p:pic>
      <p:pic>
        <p:nvPicPr>
          <p:cNvPr id="7" name="Picture 6">
            <a:extLst>
              <a:ext uri="{FF2B5EF4-FFF2-40B4-BE49-F238E27FC236}">
                <a16:creationId xmlns:a16="http://schemas.microsoft.com/office/drawing/2014/main" id="{288A1E07-5626-92B3-5029-A9131A4CC4BE}"/>
              </a:ext>
            </a:extLst>
          </p:cNvPr>
          <p:cNvPicPr>
            <a:picLocks noChangeAspect="1"/>
          </p:cNvPicPr>
          <p:nvPr/>
        </p:nvPicPr>
        <p:blipFill>
          <a:blip r:embed="rId3"/>
          <a:srcRect t="12189"/>
          <a:stretch>
            <a:fillRect/>
          </a:stretch>
        </p:blipFill>
        <p:spPr>
          <a:xfrm>
            <a:off x="2882080" y="4886541"/>
            <a:ext cx="2648320" cy="1212947"/>
          </a:xfrm>
          <a:prstGeom prst="rect">
            <a:avLst/>
          </a:prstGeom>
          <a:ln>
            <a:solidFill>
              <a:schemeClr val="tx1"/>
            </a:solidFill>
          </a:ln>
        </p:spPr>
      </p:pic>
      <p:pic>
        <p:nvPicPr>
          <p:cNvPr id="9" name="Picture 8">
            <a:extLst>
              <a:ext uri="{FF2B5EF4-FFF2-40B4-BE49-F238E27FC236}">
                <a16:creationId xmlns:a16="http://schemas.microsoft.com/office/drawing/2014/main" id="{3660A41B-423C-1125-FB4C-9DC099A0C794}"/>
              </a:ext>
            </a:extLst>
          </p:cNvPr>
          <p:cNvPicPr>
            <a:picLocks noChangeAspect="1"/>
          </p:cNvPicPr>
          <p:nvPr/>
        </p:nvPicPr>
        <p:blipFill>
          <a:blip r:embed="rId4"/>
          <a:stretch>
            <a:fillRect/>
          </a:stretch>
        </p:blipFill>
        <p:spPr>
          <a:xfrm>
            <a:off x="5896389" y="4778539"/>
            <a:ext cx="3162741" cy="1428949"/>
          </a:xfrm>
          <a:prstGeom prst="rect">
            <a:avLst/>
          </a:prstGeom>
          <a:ln>
            <a:solidFill>
              <a:schemeClr val="tx1"/>
            </a:solidFill>
          </a:ln>
        </p:spPr>
      </p:pic>
      <p:sp>
        <p:nvSpPr>
          <p:cNvPr id="10" name="Slide Number Placeholder 9">
            <a:extLst>
              <a:ext uri="{FF2B5EF4-FFF2-40B4-BE49-F238E27FC236}">
                <a16:creationId xmlns:a16="http://schemas.microsoft.com/office/drawing/2014/main" id="{C8B3762A-74E1-953C-737A-326825D20D5E}"/>
              </a:ext>
            </a:extLst>
          </p:cNvPr>
          <p:cNvSpPr>
            <a:spLocks noGrp="1"/>
          </p:cNvSpPr>
          <p:nvPr>
            <p:ph type="sldNum" sz="quarter" idx="12"/>
          </p:nvPr>
        </p:nvSpPr>
        <p:spPr/>
        <p:txBody>
          <a:bodyPr/>
          <a:lstStyle/>
          <a:p>
            <a:fld id="{58D452B8-95B0-46A1-9AE7-795525A62ED8}" type="slidenum">
              <a:rPr lang="en-US" smtClean="0"/>
              <a:t>37</a:t>
            </a:fld>
            <a:endParaRPr lang="en-US"/>
          </a:p>
        </p:txBody>
      </p:sp>
    </p:spTree>
    <p:extLst>
      <p:ext uri="{BB962C8B-B14F-4D97-AF65-F5344CB8AC3E}">
        <p14:creationId xmlns:p14="http://schemas.microsoft.com/office/powerpoint/2010/main" val="473464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B14E-5C87-E321-C486-B34C31293980}"/>
              </a:ext>
            </a:extLst>
          </p:cNvPr>
          <p:cNvSpPr>
            <a:spLocks noGrp="1"/>
          </p:cNvSpPr>
          <p:nvPr>
            <p:ph type="title"/>
          </p:nvPr>
        </p:nvSpPr>
        <p:spPr/>
        <p:txBody>
          <a:bodyPr/>
          <a:lstStyle/>
          <a:p>
            <a:r>
              <a:rPr lang="en-US" b="1" dirty="0">
                <a:latin typeface="+mn-lt"/>
              </a:rPr>
              <a:t>Reverted Gear Train</a:t>
            </a:r>
          </a:p>
        </p:txBody>
      </p:sp>
      <p:sp>
        <p:nvSpPr>
          <p:cNvPr id="3" name="Content Placeholder 2">
            <a:extLst>
              <a:ext uri="{FF2B5EF4-FFF2-40B4-BE49-F238E27FC236}">
                <a16:creationId xmlns:a16="http://schemas.microsoft.com/office/drawing/2014/main" id="{9B7B1D88-AE60-2D51-A220-64B871DAE0F2}"/>
              </a:ext>
            </a:extLst>
          </p:cNvPr>
          <p:cNvSpPr>
            <a:spLocks noGrp="1"/>
          </p:cNvSpPr>
          <p:nvPr>
            <p:ph idx="1"/>
          </p:nvPr>
        </p:nvSpPr>
        <p:spPr>
          <a:xfrm>
            <a:off x="838200" y="1825625"/>
            <a:ext cx="6659880" cy="4351338"/>
          </a:xfrm>
        </p:spPr>
        <p:txBody>
          <a:bodyPr/>
          <a:lstStyle/>
          <a:p>
            <a:pPr marL="0" indent="0" algn="just">
              <a:buNone/>
            </a:pPr>
            <a:r>
              <a:rPr lang="en-US" dirty="0"/>
              <a:t>When the axes of the first gear and the last gear are co-axial, then the gear train is known as </a:t>
            </a:r>
            <a:r>
              <a:rPr lang="en-US" b="1" i="1" dirty="0"/>
              <a:t>reverted gear train</a:t>
            </a:r>
            <a:r>
              <a:rPr lang="en-US" dirty="0"/>
              <a:t>. </a:t>
            </a:r>
          </a:p>
          <a:p>
            <a:pPr marL="0" indent="0" algn="just">
              <a:buNone/>
            </a:pPr>
            <a:r>
              <a:rPr lang="en-US" dirty="0"/>
              <a:t>Used in speed reducers, clocks and machine tools. </a:t>
            </a:r>
          </a:p>
        </p:txBody>
      </p:sp>
      <p:pic>
        <p:nvPicPr>
          <p:cNvPr id="5" name="Picture 4">
            <a:extLst>
              <a:ext uri="{FF2B5EF4-FFF2-40B4-BE49-F238E27FC236}">
                <a16:creationId xmlns:a16="http://schemas.microsoft.com/office/drawing/2014/main" id="{031F961A-EFFB-E718-C5BE-6BF94663F439}"/>
              </a:ext>
            </a:extLst>
          </p:cNvPr>
          <p:cNvPicPr>
            <a:picLocks noChangeAspect="1"/>
          </p:cNvPicPr>
          <p:nvPr/>
        </p:nvPicPr>
        <p:blipFill>
          <a:blip r:embed="rId2"/>
          <a:stretch>
            <a:fillRect/>
          </a:stretch>
        </p:blipFill>
        <p:spPr>
          <a:xfrm>
            <a:off x="7498080" y="272310"/>
            <a:ext cx="4648849" cy="6049219"/>
          </a:xfrm>
          <a:prstGeom prst="rect">
            <a:avLst/>
          </a:prstGeom>
        </p:spPr>
      </p:pic>
      <p:sp>
        <p:nvSpPr>
          <p:cNvPr id="6" name="Slide Number Placeholder 5">
            <a:extLst>
              <a:ext uri="{FF2B5EF4-FFF2-40B4-BE49-F238E27FC236}">
                <a16:creationId xmlns:a16="http://schemas.microsoft.com/office/drawing/2014/main" id="{E83B87CE-447E-ED91-87D0-C5C953253CEA}"/>
              </a:ext>
            </a:extLst>
          </p:cNvPr>
          <p:cNvSpPr>
            <a:spLocks noGrp="1"/>
          </p:cNvSpPr>
          <p:nvPr>
            <p:ph type="sldNum" sz="quarter" idx="12"/>
          </p:nvPr>
        </p:nvSpPr>
        <p:spPr/>
        <p:txBody>
          <a:bodyPr/>
          <a:lstStyle/>
          <a:p>
            <a:fld id="{58D452B8-95B0-46A1-9AE7-795525A62ED8}" type="slidenum">
              <a:rPr lang="en-US" smtClean="0"/>
              <a:t>38</a:t>
            </a:fld>
            <a:endParaRPr lang="en-US"/>
          </a:p>
        </p:txBody>
      </p:sp>
    </p:spTree>
    <p:extLst>
      <p:ext uri="{BB962C8B-B14F-4D97-AF65-F5344CB8AC3E}">
        <p14:creationId xmlns:p14="http://schemas.microsoft.com/office/powerpoint/2010/main" val="638396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6467F9-37DB-CD5C-2000-901959240A3B}"/>
              </a:ext>
            </a:extLst>
          </p:cNvPr>
          <p:cNvPicPr>
            <a:picLocks noChangeAspect="1"/>
          </p:cNvPicPr>
          <p:nvPr/>
        </p:nvPicPr>
        <p:blipFill>
          <a:blip r:embed="rId2"/>
          <a:stretch>
            <a:fillRect/>
          </a:stretch>
        </p:blipFill>
        <p:spPr>
          <a:xfrm>
            <a:off x="1280440" y="680654"/>
            <a:ext cx="9631119" cy="5496692"/>
          </a:xfrm>
          <a:prstGeom prst="rect">
            <a:avLst/>
          </a:prstGeom>
        </p:spPr>
      </p:pic>
      <p:sp>
        <p:nvSpPr>
          <p:cNvPr id="11" name="Slide Number Placeholder 10">
            <a:extLst>
              <a:ext uri="{FF2B5EF4-FFF2-40B4-BE49-F238E27FC236}">
                <a16:creationId xmlns:a16="http://schemas.microsoft.com/office/drawing/2014/main" id="{3627BE7B-711B-744E-10AD-4F385536F0A3}"/>
              </a:ext>
            </a:extLst>
          </p:cNvPr>
          <p:cNvSpPr>
            <a:spLocks noGrp="1"/>
          </p:cNvSpPr>
          <p:nvPr>
            <p:ph type="sldNum" sz="quarter" idx="12"/>
          </p:nvPr>
        </p:nvSpPr>
        <p:spPr/>
        <p:txBody>
          <a:bodyPr/>
          <a:lstStyle/>
          <a:p>
            <a:fld id="{58D452B8-95B0-46A1-9AE7-795525A62ED8}" type="slidenum">
              <a:rPr lang="en-US" smtClean="0"/>
              <a:t>39</a:t>
            </a:fld>
            <a:endParaRPr lang="en-US"/>
          </a:p>
        </p:txBody>
      </p:sp>
    </p:spTree>
    <p:extLst>
      <p:ext uri="{BB962C8B-B14F-4D97-AF65-F5344CB8AC3E}">
        <p14:creationId xmlns:p14="http://schemas.microsoft.com/office/powerpoint/2010/main" val="1724360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24E5-4193-D434-EB5A-ECADE2F9E542}"/>
              </a:ext>
            </a:extLst>
          </p:cNvPr>
          <p:cNvSpPr>
            <a:spLocks noGrp="1"/>
          </p:cNvSpPr>
          <p:nvPr>
            <p:ph type="title"/>
          </p:nvPr>
        </p:nvSpPr>
        <p:spPr>
          <a:xfrm>
            <a:off x="838200" y="365125"/>
            <a:ext cx="11255476" cy="1325563"/>
          </a:xfrm>
        </p:spPr>
        <p:txBody>
          <a:bodyPr/>
          <a:lstStyle/>
          <a:p>
            <a:r>
              <a:rPr lang="en-US" b="1" dirty="0">
                <a:latin typeface="Cambria" panose="02040503050406030204" pitchFamily="18" charset="0"/>
                <a:ea typeface="Cambria" panose="02040503050406030204" pitchFamily="18" charset="0"/>
              </a:rPr>
              <a:t>Advantages and Disadvantages of Gear Drive</a:t>
            </a:r>
          </a:p>
        </p:txBody>
      </p:sp>
      <p:sp>
        <p:nvSpPr>
          <p:cNvPr id="3" name="Content Placeholder 2">
            <a:extLst>
              <a:ext uri="{FF2B5EF4-FFF2-40B4-BE49-F238E27FC236}">
                <a16:creationId xmlns:a16="http://schemas.microsoft.com/office/drawing/2014/main" id="{D20E9A97-8C9D-B204-6E06-50904490EF88}"/>
              </a:ext>
            </a:extLst>
          </p:cNvPr>
          <p:cNvSpPr>
            <a:spLocks noGrp="1"/>
          </p:cNvSpPr>
          <p:nvPr>
            <p:ph idx="1"/>
          </p:nvPr>
        </p:nvSpPr>
        <p:spPr>
          <a:xfrm>
            <a:off x="838199" y="1825625"/>
            <a:ext cx="11255477" cy="4351338"/>
          </a:xfrm>
        </p:spPr>
        <p:txBody>
          <a:bodyPr>
            <a:normAutofit fontScale="92500" lnSpcReduction="10000"/>
          </a:bodyPr>
          <a:lstStyle/>
          <a:p>
            <a:pPr marL="0" indent="0">
              <a:buNone/>
            </a:pPr>
            <a:r>
              <a:rPr lang="en-US" b="1" dirty="0">
                <a:ea typeface="Cambria" panose="02040503050406030204" pitchFamily="18" charset="0"/>
              </a:rPr>
              <a:t>Advantages </a:t>
            </a:r>
          </a:p>
          <a:p>
            <a:pPr marL="0" indent="0">
              <a:lnSpc>
                <a:spcPct val="100000"/>
              </a:lnSpc>
              <a:buNone/>
            </a:pPr>
            <a:r>
              <a:rPr lang="en-US" dirty="0">
                <a:ea typeface="Cambria" panose="02040503050406030204" pitchFamily="18" charset="0"/>
              </a:rPr>
              <a:t>1. It transmits exact velocity ratio. </a:t>
            </a:r>
          </a:p>
          <a:p>
            <a:pPr marL="0" indent="0">
              <a:lnSpc>
                <a:spcPct val="100000"/>
              </a:lnSpc>
              <a:buNone/>
            </a:pPr>
            <a:r>
              <a:rPr lang="en-US" dirty="0">
                <a:ea typeface="Cambria" panose="02040503050406030204" pitchFamily="18" charset="0"/>
              </a:rPr>
              <a:t>2. It may be used to transmit large power. </a:t>
            </a:r>
          </a:p>
          <a:p>
            <a:pPr marL="0" indent="0">
              <a:lnSpc>
                <a:spcPct val="100000"/>
              </a:lnSpc>
              <a:buNone/>
            </a:pPr>
            <a:r>
              <a:rPr lang="en-US" dirty="0">
                <a:ea typeface="Cambria" panose="02040503050406030204" pitchFamily="18" charset="0"/>
              </a:rPr>
              <a:t>3. It has high efficiency. </a:t>
            </a:r>
          </a:p>
          <a:p>
            <a:pPr marL="0" indent="0">
              <a:lnSpc>
                <a:spcPct val="100000"/>
              </a:lnSpc>
              <a:buNone/>
            </a:pPr>
            <a:r>
              <a:rPr lang="en-US" dirty="0">
                <a:ea typeface="Cambria" panose="02040503050406030204" pitchFamily="18" charset="0"/>
              </a:rPr>
              <a:t>4. It has reliable service. </a:t>
            </a:r>
          </a:p>
          <a:p>
            <a:pPr marL="0" indent="0">
              <a:lnSpc>
                <a:spcPct val="100000"/>
              </a:lnSpc>
              <a:buNone/>
            </a:pPr>
            <a:r>
              <a:rPr lang="en-US" dirty="0">
                <a:ea typeface="Cambria" panose="02040503050406030204" pitchFamily="18" charset="0"/>
              </a:rPr>
              <a:t>5. It has compact layout.</a:t>
            </a:r>
          </a:p>
          <a:p>
            <a:pPr marL="0" indent="0">
              <a:lnSpc>
                <a:spcPct val="100000"/>
              </a:lnSpc>
              <a:buNone/>
            </a:pPr>
            <a:r>
              <a:rPr lang="en-US" b="1" dirty="0">
                <a:ea typeface="Cambria" panose="02040503050406030204" pitchFamily="18" charset="0"/>
              </a:rPr>
              <a:t>Disadvantages </a:t>
            </a:r>
          </a:p>
          <a:p>
            <a:pPr marL="0" indent="0">
              <a:lnSpc>
                <a:spcPct val="100000"/>
              </a:lnSpc>
              <a:buNone/>
            </a:pPr>
            <a:r>
              <a:rPr lang="en-US" dirty="0">
                <a:ea typeface="Cambria" panose="02040503050406030204" pitchFamily="18" charset="0"/>
              </a:rPr>
              <a:t>1. The manufacture of gears require special tools and equipment. </a:t>
            </a:r>
          </a:p>
          <a:p>
            <a:pPr marL="0" indent="0">
              <a:lnSpc>
                <a:spcPct val="100000"/>
              </a:lnSpc>
              <a:buNone/>
            </a:pPr>
            <a:r>
              <a:rPr lang="en-US" dirty="0">
                <a:ea typeface="Cambria" panose="02040503050406030204" pitchFamily="18" charset="0"/>
              </a:rPr>
              <a:t>2. The error in cutting teeth may cause vibrations and noise during operation.</a:t>
            </a:r>
            <a:endParaRPr lang="en-US" b="1" dirty="0">
              <a:ea typeface="Cambria" panose="02040503050406030204" pitchFamily="18" charset="0"/>
            </a:endParaRPr>
          </a:p>
        </p:txBody>
      </p:sp>
      <p:sp>
        <p:nvSpPr>
          <p:cNvPr id="4" name="Slide Number Placeholder 3">
            <a:extLst>
              <a:ext uri="{FF2B5EF4-FFF2-40B4-BE49-F238E27FC236}">
                <a16:creationId xmlns:a16="http://schemas.microsoft.com/office/drawing/2014/main" id="{04B451F9-3AD7-E6C7-CA0C-28ABBF96FBFD}"/>
              </a:ext>
            </a:extLst>
          </p:cNvPr>
          <p:cNvSpPr>
            <a:spLocks noGrp="1"/>
          </p:cNvSpPr>
          <p:nvPr>
            <p:ph type="sldNum" sz="quarter" idx="12"/>
          </p:nvPr>
        </p:nvSpPr>
        <p:spPr/>
        <p:txBody>
          <a:bodyPr/>
          <a:lstStyle/>
          <a:p>
            <a:fld id="{58D452B8-95B0-46A1-9AE7-795525A62ED8}" type="slidenum">
              <a:rPr lang="en-US" smtClean="0"/>
              <a:t>4</a:t>
            </a:fld>
            <a:endParaRPr lang="en-US"/>
          </a:p>
        </p:txBody>
      </p:sp>
    </p:spTree>
    <p:extLst>
      <p:ext uri="{BB962C8B-B14F-4D97-AF65-F5344CB8AC3E}">
        <p14:creationId xmlns:p14="http://schemas.microsoft.com/office/powerpoint/2010/main" val="132493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50F07A-2F8F-4BF8-D39A-B72397D6A60B}"/>
              </a:ext>
            </a:extLst>
          </p:cNvPr>
          <p:cNvSpPr>
            <a:spLocks noGrp="1"/>
          </p:cNvSpPr>
          <p:nvPr>
            <p:ph idx="1"/>
          </p:nvPr>
        </p:nvSpPr>
        <p:spPr>
          <a:xfrm>
            <a:off x="838200" y="393065"/>
            <a:ext cx="10515600" cy="4351338"/>
          </a:xfrm>
        </p:spPr>
        <p:txBody>
          <a:bodyPr/>
          <a:lstStyle/>
          <a:p>
            <a:pPr marL="0" indent="0">
              <a:buNone/>
            </a:pPr>
            <a:r>
              <a:rPr lang="en-US" b="1" i="1" dirty="0"/>
              <a:t>Example </a:t>
            </a:r>
          </a:p>
          <a:p>
            <a:pPr marL="0" indent="0" algn="just">
              <a:buNone/>
            </a:pPr>
            <a:r>
              <a:rPr lang="en-US" i="1" dirty="0"/>
              <a:t>Input shaft A and the output shaft B are coincident and are geared together through a parallel counter shaft C. The wheels connecting shafts A and C have a module of 2 mm and those connecting C and B have a module of 3.5 mm. Speed of output shaft has to be less than 1/10 that of shaft A. if the two pinions have each 24 teeth, determine;</a:t>
            </a:r>
          </a:p>
          <a:p>
            <a:pPr marL="0" indent="0" algn="just">
              <a:buNone/>
            </a:pPr>
            <a:r>
              <a:rPr lang="en-US" i="1" dirty="0"/>
              <a:t> </a:t>
            </a:r>
            <a:r>
              <a:rPr lang="en-US" i="1" dirty="0" err="1"/>
              <a:t>i</a:t>
            </a:r>
            <a:r>
              <a:rPr lang="en-US" i="1" dirty="0"/>
              <a:t>. Suitable teeth for other gear wheels </a:t>
            </a:r>
          </a:p>
          <a:p>
            <a:pPr marL="0" indent="0" algn="just">
              <a:buNone/>
            </a:pPr>
            <a:r>
              <a:rPr lang="en-US" i="1" dirty="0"/>
              <a:t>ii. Actual speed ratio </a:t>
            </a:r>
          </a:p>
          <a:p>
            <a:pPr marL="0" indent="0" algn="just">
              <a:buNone/>
            </a:pPr>
            <a:r>
              <a:rPr lang="en-US" i="1" dirty="0"/>
              <a:t>iii. The corresponding distance of shaft C from A.</a:t>
            </a:r>
          </a:p>
        </p:txBody>
      </p:sp>
      <p:pic>
        <p:nvPicPr>
          <p:cNvPr id="5" name="Picture 4">
            <a:extLst>
              <a:ext uri="{FF2B5EF4-FFF2-40B4-BE49-F238E27FC236}">
                <a16:creationId xmlns:a16="http://schemas.microsoft.com/office/drawing/2014/main" id="{05F28B52-142D-5AA4-EA2D-6AFADD91E873}"/>
              </a:ext>
            </a:extLst>
          </p:cNvPr>
          <p:cNvPicPr>
            <a:picLocks noChangeAspect="1"/>
          </p:cNvPicPr>
          <p:nvPr/>
        </p:nvPicPr>
        <p:blipFill>
          <a:blip r:embed="rId2"/>
          <a:stretch>
            <a:fillRect/>
          </a:stretch>
        </p:blipFill>
        <p:spPr>
          <a:xfrm>
            <a:off x="9442831" y="3098799"/>
            <a:ext cx="2414841" cy="3465651"/>
          </a:xfrm>
          <a:prstGeom prst="rect">
            <a:avLst/>
          </a:prstGeom>
        </p:spPr>
      </p:pic>
      <p:pic>
        <p:nvPicPr>
          <p:cNvPr id="9" name="Picture 8">
            <a:extLst>
              <a:ext uri="{FF2B5EF4-FFF2-40B4-BE49-F238E27FC236}">
                <a16:creationId xmlns:a16="http://schemas.microsoft.com/office/drawing/2014/main" id="{A5F4C325-8D88-97CD-2759-14170AADFFCF}"/>
              </a:ext>
            </a:extLst>
          </p:cNvPr>
          <p:cNvPicPr>
            <a:picLocks noChangeAspect="1"/>
          </p:cNvPicPr>
          <p:nvPr/>
        </p:nvPicPr>
        <p:blipFill>
          <a:blip r:embed="rId3"/>
          <a:stretch>
            <a:fillRect/>
          </a:stretch>
        </p:blipFill>
        <p:spPr>
          <a:xfrm>
            <a:off x="853975" y="4744403"/>
            <a:ext cx="4671880" cy="1820047"/>
          </a:xfrm>
          <a:prstGeom prst="rect">
            <a:avLst/>
          </a:prstGeom>
          <a:ln>
            <a:solidFill>
              <a:schemeClr val="tx1"/>
            </a:solidFill>
          </a:ln>
        </p:spPr>
      </p:pic>
      <p:sp>
        <p:nvSpPr>
          <p:cNvPr id="10" name="Slide Number Placeholder 9">
            <a:extLst>
              <a:ext uri="{FF2B5EF4-FFF2-40B4-BE49-F238E27FC236}">
                <a16:creationId xmlns:a16="http://schemas.microsoft.com/office/drawing/2014/main" id="{6692A57D-BAB7-E0C0-F88D-16606839DA75}"/>
              </a:ext>
            </a:extLst>
          </p:cNvPr>
          <p:cNvSpPr>
            <a:spLocks noGrp="1"/>
          </p:cNvSpPr>
          <p:nvPr>
            <p:ph type="sldNum" sz="quarter" idx="12"/>
          </p:nvPr>
        </p:nvSpPr>
        <p:spPr/>
        <p:txBody>
          <a:bodyPr/>
          <a:lstStyle/>
          <a:p>
            <a:fld id="{58D452B8-95B0-46A1-9AE7-795525A62ED8}" type="slidenum">
              <a:rPr lang="en-US" smtClean="0"/>
              <a:t>40</a:t>
            </a:fld>
            <a:endParaRPr lang="en-US"/>
          </a:p>
        </p:txBody>
      </p:sp>
    </p:spTree>
    <p:extLst>
      <p:ext uri="{BB962C8B-B14F-4D97-AF65-F5344CB8AC3E}">
        <p14:creationId xmlns:p14="http://schemas.microsoft.com/office/powerpoint/2010/main" val="942100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5DDDA336-956F-6D56-E73C-4FC92223B4B6}"/>
              </a:ext>
            </a:extLst>
          </p:cNvPr>
          <p:cNvSpPr>
            <a:spLocks noGrp="1" noChangeArrowheads="1"/>
          </p:cNvSpPr>
          <p:nvPr>
            <p:ph idx="1"/>
          </p:nvPr>
        </p:nvSpPr>
        <p:spPr bwMode="auto">
          <a:xfrm>
            <a:off x="865467" y="332605"/>
            <a:ext cx="11572240"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 latinLnBrk="0" hangingPunct="0">
              <a:lnSpc>
                <a:spcPct val="100000"/>
              </a:lnSpc>
              <a:spcBef>
                <a:spcPct val="0"/>
              </a:spcBef>
              <a:spcAft>
                <a:spcPct val="0"/>
              </a:spcAft>
              <a:buClrTx/>
              <a:buSzTx/>
              <a:buNone/>
              <a:tabLst/>
            </a:pPr>
            <a:r>
              <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Module of gears between A and C: m</a:t>
            </a:r>
            <a:r>
              <a:rPr kumimoji="0" lang="en-US" altLang="en-US" sz="2000" b="0" i="1" u="none" strike="noStrike" cap="none" normalizeH="0" baseline="-25000" dirty="0">
                <a:ln>
                  <a:noFill/>
                </a:ln>
                <a:solidFill>
                  <a:schemeClr val="tx1"/>
                </a:solidFill>
                <a:effectLst/>
                <a:latin typeface="Cambria" panose="02040503050406030204" pitchFamily="18" charset="0"/>
                <a:ea typeface="Cambria" panose="02040503050406030204" pitchFamily="18" charset="0"/>
              </a:rPr>
              <a:t>1</a:t>
            </a:r>
            <a:r>
              <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=2 mm</a:t>
            </a:r>
          </a:p>
          <a:p>
            <a:pPr marL="0" marR="0" lvl="0" indent="0" algn="l" defTabSz="914400" rtl="0" eaLnBrk="0" fontAlgn="b" latinLnBrk="0" hangingPunct="0">
              <a:lnSpc>
                <a:spcPct val="100000"/>
              </a:lnSpc>
              <a:spcBef>
                <a:spcPct val="0"/>
              </a:spcBef>
              <a:spcAft>
                <a:spcPct val="0"/>
              </a:spcAft>
              <a:buClrTx/>
              <a:buSzTx/>
              <a:buNone/>
              <a:tabLst/>
            </a:pPr>
            <a:r>
              <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Module of gears between C and B: m</a:t>
            </a:r>
            <a:r>
              <a:rPr kumimoji="0" lang="en-US" altLang="en-US" sz="2000" b="0" i="1" u="none" strike="noStrike" cap="none" normalizeH="0" baseline="-25000" dirty="0">
                <a:ln>
                  <a:noFill/>
                </a:ln>
                <a:solidFill>
                  <a:schemeClr val="tx1"/>
                </a:solidFill>
                <a:effectLst/>
                <a:latin typeface="Cambria" panose="02040503050406030204" pitchFamily="18" charset="0"/>
                <a:ea typeface="Cambria" panose="02040503050406030204" pitchFamily="18" charset="0"/>
              </a:rPr>
              <a:t>2</a:t>
            </a:r>
            <a:r>
              <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=3.5 mm</a:t>
            </a:r>
          </a:p>
          <a:p>
            <a:pPr marL="0" marR="0" lvl="0" indent="0" algn="l" defTabSz="914400" rtl="0" eaLnBrk="0" fontAlgn="b" latinLnBrk="0" hangingPunct="0">
              <a:lnSpc>
                <a:spcPct val="100000"/>
              </a:lnSpc>
              <a:spcBef>
                <a:spcPct val="0"/>
              </a:spcBef>
              <a:spcAft>
                <a:spcPct val="0"/>
              </a:spcAft>
              <a:buClrTx/>
              <a:buSzTx/>
              <a:buNone/>
              <a:tabLst/>
            </a:pPr>
            <a:r>
              <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Number of teeth on both pinions (on A and C): T</a:t>
            </a:r>
            <a:r>
              <a:rPr kumimoji="0" lang="en-US" altLang="en-US" sz="2000" b="0" i="1" u="none" strike="noStrike" cap="none" normalizeH="0" baseline="-25000" dirty="0">
                <a:ln>
                  <a:noFill/>
                </a:ln>
                <a:solidFill>
                  <a:schemeClr val="tx1"/>
                </a:solidFill>
                <a:effectLst/>
                <a:latin typeface="Cambria" panose="02040503050406030204" pitchFamily="18" charset="0"/>
                <a:ea typeface="Cambria" panose="02040503050406030204" pitchFamily="18" charset="0"/>
              </a:rPr>
              <a:t>1</a:t>
            </a:r>
            <a:r>
              <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=T</a:t>
            </a:r>
            <a:r>
              <a:rPr kumimoji="0" lang="en-US" altLang="en-US" sz="2000" b="0" i="1" u="none" strike="noStrike" cap="none" normalizeH="0" baseline="-25000" dirty="0">
                <a:ln>
                  <a:noFill/>
                </a:ln>
                <a:solidFill>
                  <a:schemeClr val="tx1"/>
                </a:solidFill>
                <a:effectLst/>
                <a:latin typeface="Cambria" panose="02040503050406030204" pitchFamily="18" charset="0"/>
                <a:ea typeface="Cambria" panose="02040503050406030204" pitchFamily="18" charset="0"/>
              </a:rPr>
              <a:t>3</a:t>
            </a:r>
            <a:r>
              <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=24</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Required speed ratio: Output speed &lt; 1/10 of input speed</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000" i="1"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nSpc>
                <a:spcPct val="100000"/>
              </a:lnSpc>
              <a:buNone/>
            </a:pPr>
            <a:endParaRPr kumimoji="0" lang="en-US" altLang="en-US" sz="2000" b="0" i="1"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EA005030-F957-C652-B907-70994F6E7B5B}"/>
              </a:ext>
            </a:extLst>
          </p:cNvPr>
          <p:cNvSpPr txBox="1"/>
          <p:nvPr/>
        </p:nvSpPr>
        <p:spPr>
          <a:xfrm>
            <a:off x="865467" y="1671433"/>
            <a:ext cx="7919720" cy="2554545"/>
          </a:xfrm>
          <a:prstGeom prst="rect">
            <a:avLst/>
          </a:prstGeom>
          <a:noFill/>
        </p:spPr>
        <p:txBody>
          <a:bodyPr wrap="square">
            <a:spAutoFit/>
          </a:bodyPr>
          <a:lstStyle/>
          <a:p>
            <a:pPr algn="l">
              <a:buNone/>
            </a:pPr>
            <a:r>
              <a:rPr lang="en-US" sz="2000" b="0" i="0" dirty="0">
                <a:effectLst/>
                <a:latin typeface="Cambria" panose="02040503050406030204" pitchFamily="18" charset="0"/>
                <a:ea typeface="Cambria" panose="02040503050406030204" pitchFamily="18" charset="0"/>
              </a:rPr>
              <a:t>Let:</a:t>
            </a:r>
          </a:p>
          <a:p>
            <a:pPr algn="l"/>
            <a:r>
              <a:rPr lang="en-US" sz="2000" b="0" i="0" dirty="0">
                <a:effectLst/>
                <a:latin typeface="Cambria" panose="02040503050406030204" pitchFamily="18" charset="0"/>
                <a:ea typeface="Cambria" panose="02040503050406030204" pitchFamily="18" charset="0"/>
              </a:rPr>
              <a:t>Gear 1: on shaft A (driver), pinion, </a:t>
            </a:r>
            <a:r>
              <a:rPr lang="en-US" sz="2000" b="0" i="1" dirty="0">
                <a:effectLst/>
                <a:latin typeface="Cambria" panose="02040503050406030204" pitchFamily="18" charset="0"/>
                <a:ea typeface="Cambria" panose="02040503050406030204" pitchFamily="18" charset="0"/>
              </a:rPr>
              <a:t>T</a:t>
            </a:r>
            <a:r>
              <a:rPr lang="en-US" sz="2000" b="0" i="0" baseline="-25000" dirty="0">
                <a:effectLst/>
                <a:latin typeface="Cambria" panose="02040503050406030204" pitchFamily="18" charset="0"/>
                <a:ea typeface="Cambria" panose="02040503050406030204" pitchFamily="18" charset="0"/>
              </a:rPr>
              <a:t>1</a:t>
            </a:r>
            <a:r>
              <a:rPr lang="en-US" sz="2000" b="0" i="0" dirty="0">
                <a:effectLst/>
                <a:latin typeface="Cambria" panose="02040503050406030204" pitchFamily="18" charset="0"/>
                <a:ea typeface="Cambria" panose="02040503050406030204" pitchFamily="18" charset="0"/>
              </a:rPr>
              <a:t>=24, </a:t>
            </a:r>
            <a:r>
              <a:rPr lang="en-US" sz="2000" b="0" i="1" dirty="0">
                <a:effectLst/>
                <a:latin typeface="Cambria" panose="02040503050406030204" pitchFamily="18" charset="0"/>
                <a:ea typeface="Cambria" panose="02040503050406030204" pitchFamily="18" charset="0"/>
              </a:rPr>
              <a:t>m</a:t>
            </a:r>
            <a:r>
              <a:rPr lang="en-US" sz="2000" b="0" i="0" baseline="-25000" dirty="0">
                <a:effectLst/>
                <a:latin typeface="Cambria" panose="02040503050406030204" pitchFamily="18" charset="0"/>
                <a:ea typeface="Cambria" panose="02040503050406030204" pitchFamily="18" charset="0"/>
              </a:rPr>
              <a:t>1</a:t>
            </a:r>
            <a:r>
              <a:rPr lang="en-US" sz="2000" b="0" i="0" dirty="0">
                <a:effectLst/>
                <a:latin typeface="Cambria" panose="02040503050406030204" pitchFamily="18" charset="0"/>
                <a:ea typeface="Cambria" panose="02040503050406030204" pitchFamily="18" charset="0"/>
              </a:rPr>
              <a:t>=2</a:t>
            </a:r>
          </a:p>
          <a:p>
            <a:pPr algn="l"/>
            <a:r>
              <a:rPr lang="en-US" sz="2000" b="0" i="0" dirty="0">
                <a:effectLst/>
                <a:latin typeface="Cambria" panose="02040503050406030204" pitchFamily="18" charset="0"/>
                <a:ea typeface="Cambria" panose="02040503050406030204" pitchFamily="18" charset="0"/>
              </a:rPr>
              <a:t>Gear 2: on shaft C (driven by A), wheel, </a:t>
            </a:r>
            <a:r>
              <a:rPr lang="en-US" sz="2000" b="0" i="1" dirty="0">
                <a:effectLst/>
                <a:latin typeface="Cambria" panose="02040503050406030204" pitchFamily="18" charset="0"/>
                <a:ea typeface="Cambria" panose="02040503050406030204" pitchFamily="18" charset="0"/>
              </a:rPr>
              <a:t>T</a:t>
            </a:r>
            <a:r>
              <a:rPr lang="en-US" sz="2000" b="0" i="0" baseline="-25000" dirty="0">
                <a:effectLst/>
                <a:latin typeface="Cambria" panose="02040503050406030204" pitchFamily="18" charset="0"/>
                <a:ea typeface="Cambria" panose="02040503050406030204" pitchFamily="18" charset="0"/>
              </a:rPr>
              <a:t>2</a:t>
            </a:r>
            <a:r>
              <a:rPr lang="en-US" sz="2000" b="0" i="0" dirty="0">
                <a:effectLst/>
                <a:latin typeface="Cambria" panose="02040503050406030204" pitchFamily="18" charset="0"/>
                <a:ea typeface="Cambria" panose="02040503050406030204" pitchFamily="18" charset="0"/>
              </a:rPr>
              <a:t>, </a:t>
            </a:r>
            <a:r>
              <a:rPr lang="en-US" sz="2000" b="0" i="1" dirty="0">
                <a:effectLst/>
                <a:latin typeface="Cambria" panose="02040503050406030204" pitchFamily="18" charset="0"/>
                <a:ea typeface="Cambria" panose="02040503050406030204" pitchFamily="18" charset="0"/>
              </a:rPr>
              <a:t>m</a:t>
            </a:r>
            <a:r>
              <a:rPr lang="en-US" sz="2000" b="0" i="0" baseline="-25000" dirty="0">
                <a:effectLst/>
                <a:latin typeface="Cambria" panose="02040503050406030204" pitchFamily="18" charset="0"/>
                <a:ea typeface="Cambria" panose="02040503050406030204" pitchFamily="18" charset="0"/>
              </a:rPr>
              <a:t>1</a:t>
            </a:r>
            <a:r>
              <a:rPr lang="en-US" sz="2000" b="0" i="0" dirty="0">
                <a:effectLst/>
                <a:latin typeface="Cambria" panose="02040503050406030204" pitchFamily="18" charset="0"/>
                <a:ea typeface="Cambria" panose="02040503050406030204" pitchFamily="18" charset="0"/>
              </a:rPr>
              <a:t>=2</a:t>
            </a:r>
          </a:p>
          <a:p>
            <a:pPr algn="l"/>
            <a:r>
              <a:rPr lang="en-US" sz="2000" b="0" i="0" dirty="0">
                <a:effectLst/>
                <a:latin typeface="Cambria" panose="02040503050406030204" pitchFamily="18" charset="0"/>
                <a:ea typeface="Cambria" panose="02040503050406030204" pitchFamily="18" charset="0"/>
              </a:rPr>
              <a:t>Gear 3: on shaft C (driver for B), pinion, </a:t>
            </a:r>
            <a:r>
              <a:rPr lang="en-US" sz="2000" b="0" i="1" dirty="0">
                <a:effectLst/>
                <a:latin typeface="Cambria" panose="02040503050406030204" pitchFamily="18" charset="0"/>
                <a:ea typeface="Cambria" panose="02040503050406030204" pitchFamily="18" charset="0"/>
              </a:rPr>
              <a:t>T</a:t>
            </a:r>
            <a:r>
              <a:rPr lang="en-US" sz="2000" b="0" i="0" baseline="-25000" dirty="0">
                <a:effectLst/>
                <a:latin typeface="Cambria" panose="02040503050406030204" pitchFamily="18" charset="0"/>
                <a:ea typeface="Cambria" panose="02040503050406030204" pitchFamily="18" charset="0"/>
              </a:rPr>
              <a:t>3</a:t>
            </a:r>
            <a:r>
              <a:rPr lang="en-US" sz="2000" b="0" i="0" dirty="0">
                <a:effectLst/>
                <a:latin typeface="Cambria" panose="02040503050406030204" pitchFamily="18" charset="0"/>
                <a:ea typeface="Cambria" panose="02040503050406030204" pitchFamily="18" charset="0"/>
              </a:rPr>
              <a:t>=24, </a:t>
            </a:r>
            <a:r>
              <a:rPr lang="en-US" sz="2000" b="0" i="1" dirty="0">
                <a:effectLst/>
                <a:latin typeface="Cambria" panose="02040503050406030204" pitchFamily="18" charset="0"/>
                <a:ea typeface="Cambria" panose="02040503050406030204" pitchFamily="18" charset="0"/>
              </a:rPr>
              <a:t>m</a:t>
            </a:r>
            <a:r>
              <a:rPr lang="en-US" sz="2000" b="0" i="0" baseline="-25000" dirty="0">
                <a:effectLst/>
                <a:latin typeface="Cambria" panose="02040503050406030204" pitchFamily="18" charset="0"/>
                <a:ea typeface="Cambria" panose="02040503050406030204" pitchFamily="18" charset="0"/>
              </a:rPr>
              <a:t>2</a:t>
            </a:r>
            <a:r>
              <a:rPr lang="en-US" sz="2000" b="0" i="0" dirty="0">
                <a:effectLst/>
                <a:latin typeface="Cambria" panose="02040503050406030204" pitchFamily="18" charset="0"/>
                <a:ea typeface="Cambria" panose="02040503050406030204" pitchFamily="18" charset="0"/>
              </a:rPr>
              <a:t>=3.5</a:t>
            </a:r>
          </a:p>
          <a:p>
            <a:pPr algn="l"/>
            <a:r>
              <a:rPr lang="en-US" sz="2000" b="0" i="0" dirty="0">
                <a:effectLst/>
                <a:latin typeface="Cambria" panose="02040503050406030204" pitchFamily="18" charset="0"/>
                <a:ea typeface="Cambria" panose="02040503050406030204" pitchFamily="18" charset="0"/>
              </a:rPr>
              <a:t>Gear 4: on shaft B (driven), wheel, </a:t>
            </a:r>
            <a:r>
              <a:rPr lang="en-US" sz="2000" b="0" i="1" dirty="0">
                <a:effectLst/>
                <a:latin typeface="Cambria" panose="02040503050406030204" pitchFamily="18" charset="0"/>
                <a:ea typeface="Cambria" panose="02040503050406030204" pitchFamily="18" charset="0"/>
              </a:rPr>
              <a:t>T</a:t>
            </a:r>
            <a:r>
              <a:rPr lang="en-US" sz="2000" b="0" i="0" baseline="-25000" dirty="0">
                <a:effectLst/>
                <a:latin typeface="Cambria" panose="02040503050406030204" pitchFamily="18" charset="0"/>
                <a:ea typeface="Cambria" panose="02040503050406030204" pitchFamily="18" charset="0"/>
              </a:rPr>
              <a:t>4</a:t>
            </a:r>
            <a:r>
              <a:rPr lang="en-US" sz="2000" b="0" i="0" dirty="0">
                <a:effectLst/>
                <a:latin typeface="Cambria" panose="02040503050406030204" pitchFamily="18" charset="0"/>
                <a:ea typeface="Cambria" panose="02040503050406030204" pitchFamily="18" charset="0"/>
              </a:rPr>
              <a:t>, </a:t>
            </a:r>
            <a:r>
              <a:rPr lang="en-US" sz="2000" b="0" i="1" dirty="0">
                <a:effectLst/>
                <a:latin typeface="Cambria" panose="02040503050406030204" pitchFamily="18" charset="0"/>
                <a:ea typeface="Cambria" panose="02040503050406030204" pitchFamily="18" charset="0"/>
              </a:rPr>
              <a:t>m</a:t>
            </a:r>
            <a:r>
              <a:rPr lang="en-US" sz="2000" b="0" i="0" baseline="-25000" dirty="0">
                <a:effectLst/>
                <a:latin typeface="Cambria" panose="02040503050406030204" pitchFamily="18" charset="0"/>
                <a:ea typeface="Cambria" panose="02040503050406030204" pitchFamily="18" charset="0"/>
              </a:rPr>
              <a:t>2</a:t>
            </a:r>
            <a:r>
              <a:rPr lang="en-US" sz="2000" b="0" i="0" dirty="0">
                <a:effectLst/>
                <a:latin typeface="Cambria" panose="02040503050406030204" pitchFamily="18" charset="0"/>
                <a:ea typeface="Cambria" panose="02040503050406030204" pitchFamily="18" charset="0"/>
              </a:rPr>
              <a:t>=3.5</a:t>
            </a:r>
          </a:p>
          <a:p>
            <a:pPr algn="l"/>
            <a:endParaRPr lang="en-US" sz="2000" dirty="0">
              <a:latin typeface="Cambria" panose="02040503050406030204" pitchFamily="18" charset="0"/>
              <a:ea typeface="Cambria" panose="02040503050406030204" pitchFamily="18" charset="0"/>
            </a:endParaRPr>
          </a:p>
          <a:p>
            <a:pPr algn="l"/>
            <a:r>
              <a:rPr lang="en-US" sz="2000" b="1" dirty="0">
                <a:latin typeface="Cambria" panose="02040503050406030204" pitchFamily="18" charset="0"/>
                <a:ea typeface="Cambria" panose="02040503050406030204" pitchFamily="18" charset="0"/>
              </a:rPr>
              <a:t>Gear Pair: 1 (driver) to 2(driven) and 3(driver) to 4(driven)</a:t>
            </a:r>
          </a:p>
          <a:p>
            <a:pPr algn="l"/>
            <a:endParaRPr lang="en-US" sz="2000" b="1" i="0" dirty="0">
              <a:effectLst/>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85903D8-4426-C18D-3D84-EE79FAD292F8}"/>
                  </a:ext>
                </a:extLst>
              </p:cNvPr>
              <p:cNvSpPr txBox="1"/>
              <p:nvPr/>
            </p:nvSpPr>
            <p:spPr>
              <a:xfrm>
                <a:off x="1729067" y="3906435"/>
                <a:ext cx="5719578" cy="639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𝑆𝑝𝑒𝑒𝑑</m:t>
                      </m:r>
                      <m:r>
                        <a:rPr lang="en-US" sz="2000" b="0" i="1" smtClean="0">
                          <a:latin typeface="Cambria Math" panose="02040503050406030204" pitchFamily="18" charset="0"/>
                        </a:rPr>
                        <m:t> </m:t>
                      </m:r>
                      <m:r>
                        <a:rPr lang="en-US" sz="2000" b="0" i="1" smtClean="0">
                          <a:latin typeface="Cambria Math" panose="02040503050406030204" pitchFamily="18" charset="0"/>
                        </a:rPr>
                        <m:t>𝑅𝑎𝑡𝑖𝑜</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𝐴</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𝐹</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𝑃𝑟𝑜𝑑𝑢𝑐𝑡</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𝑡𝑒𝑒𝑡h</m:t>
                          </m:r>
                          <m:r>
                            <a:rPr lang="en-US" sz="2000" b="0" i="1" smtClean="0">
                              <a:latin typeface="Cambria Math" panose="02040503050406030204" pitchFamily="18" charset="0"/>
                            </a:rPr>
                            <m:t> </m:t>
                          </m:r>
                          <m:r>
                            <a:rPr lang="en-US" sz="2000" b="0" i="1" smtClean="0">
                              <a:latin typeface="Cambria Math" panose="02040503050406030204" pitchFamily="18" charset="0"/>
                            </a:rPr>
                            <m:t>𝑜𝑛</m:t>
                          </m:r>
                          <m:r>
                            <a:rPr lang="en-US" sz="2000" b="0" i="1" smtClean="0">
                              <a:latin typeface="Cambria Math" panose="02040503050406030204" pitchFamily="18" charset="0"/>
                            </a:rPr>
                            <m:t> </m:t>
                          </m:r>
                          <m:r>
                            <a:rPr lang="en-US" sz="2000" b="0" i="1" smtClean="0">
                              <a:latin typeface="Cambria Math" panose="02040503050406030204" pitchFamily="18" charset="0"/>
                            </a:rPr>
                            <m:t>𝑑𝑟𝑖𝑣𝑒𝑛</m:t>
                          </m:r>
                        </m:num>
                        <m:den>
                          <m:r>
                            <a:rPr lang="en-US" sz="2000" b="0" i="1" smtClean="0">
                              <a:latin typeface="Cambria Math" panose="02040503050406030204" pitchFamily="18" charset="0"/>
                            </a:rPr>
                            <m:t>𝑃𝑟𝑜𝑑𝑢𝑐𝑡</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𝑡𝑒𝑒𝑡h</m:t>
                          </m:r>
                          <m:r>
                            <a:rPr lang="en-US" sz="2000" b="0" i="1" smtClean="0">
                              <a:latin typeface="Cambria Math" panose="02040503050406030204" pitchFamily="18" charset="0"/>
                            </a:rPr>
                            <m:t> </m:t>
                          </m:r>
                          <m:r>
                            <a:rPr lang="en-US" sz="2000" b="0" i="1" smtClean="0">
                              <a:latin typeface="Cambria Math" panose="02040503050406030204" pitchFamily="18" charset="0"/>
                            </a:rPr>
                            <m:t>𝑜𝑛</m:t>
                          </m:r>
                          <m:r>
                            <a:rPr lang="en-US" sz="2000" b="0" i="1" smtClean="0">
                              <a:latin typeface="Cambria Math" panose="02040503050406030204" pitchFamily="18" charset="0"/>
                            </a:rPr>
                            <m:t> </m:t>
                          </m:r>
                          <m:r>
                            <a:rPr lang="en-US" sz="2000" b="0" i="1" smtClean="0">
                              <a:latin typeface="Cambria Math" panose="02040503050406030204" pitchFamily="18" charset="0"/>
                            </a:rPr>
                            <m:t>𝑑𝑟𝑖𝑣𝑒𝑟𝑠</m:t>
                          </m:r>
                        </m:den>
                      </m:f>
                    </m:oMath>
                  </m:oMathPara>
                </a14:m>
                <a:endParaRPr lang="en-US" sz="2000" dirty="0"/>
              </a:p>
            </p:txBody>
          </p:sp>
        </mc:Choice>
        <mc:Fallback xmlns="">
          <p:sp>
            <p:nvSpPr>
              <p:cNvPr id="11" name="TextBox 10">
                <a:extLst>
                  <a:ext uri="{FF2B5EF4-FFF2-40B4-BE49-F238E27FC236}">
                    <a16:creationId xmlns:a16="http://schemas.microsoft.com/office/drawing/2014/main" id="{785903D8-4426-C18D-3D84-EE79FAD292F8}"/>
                  </a:ext>
                </a:extLst>
              </p:cNvPr>
              <p:cNvSpPr txBox="1">
                <a:spLocks noRot="1" noChangeAspect="1" noMove="1" noResize="1" noEditPoints="1" noAdjustHandles="1" noChangeArrowheads="1" noChangeShapeType="1" noTextEdit="1"/>
              </p:cNvSpPr>
              <p:nvPr/>
            </p:nvSpPr>
            <p:spPr>
              <a:xfrm>
                <a:off x="1729067" y="3906435"/>
                <a:ext cx="5719578" cy="6390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1E2926-C184-83EA-F994-79A86524D946}"/>
                  </a:ext>
                </a:extLst>
              </p:cNvPr>
              <p:cNvSpPr txBox="1"/>
              <p:nvPr/>
            </p:nvSpPr>
            <p:spPr>
              <a:xfrm>
                <a:off x="1729067" y="4658275"/>
                <a:ext cx="2929263" cy="575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𝑆𝑝𝑒𝑒𝑑</m:t>
                      </m:r>
                      <m:r>
                        <a:rPr lang="en-US" sz="2000" b="0" i="1" smtClean="0">
                          <a:latin typeface="Cambria Math" panose="02040503050406030204" pitchFamily="18" charset="0"/>
                        </a:rPr>
                        <m:t> </m:t>
                      </m:r>
                      <m:r>
                        <a:rPr lang="en-US" sz="2000" b="0" i="1" smtClean="0">
                          <a:latin typeface="Cambria Math" panose="02040503050406030204" pitchFamily="18" charset="0"/>
                        </a:rPr>
                        <m:t>𝑅𝑎𝑡𝑖𝑜</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m:rPr>
                              <m:nor/>
                            </m:rPr>
                            <a:rPr lang="en-US" sz="2000" b="0" i="1" dirty="0" smtClean="0">
                              <a:effectLst/>
                              <a:latin typeface="Cambria" panose="02040503050406030204" pitchFamily="18" charset="0"/>
                              <a:ea typeface="Cambria" panose="02040503050406030204" pitchFamily="18" charset="0"/>
                            </a:rPr>
                            <m:t>T</m:t>
                          </m:r>
                          <m:r>
                            <m:rPr>
                              <m:nor/>
                            </m:rPr>
                            <a:rPr lang="en-US" sz="2000" b="0" i="0" baseline="-25000" dirty="0" smtClean="0">
                              <a:effectLst/>
                              <a:latin typeface="Cambria" panose="02040503050406030204" pitchFamily="18" charset="0"/>
                              <a:ea typeface="Cambria" panose="02040503050406030204" pitchFamily="18" charset="0"/>
                            </a:rPr>
                            <m:t>2</m:t>
                          </m:r>
                          <m:r>
                            <m:rPr>
                              <m:nor/>
                            </m:rPr>
                            <a:rPr lang="en-US" sz="2000" b="0" i="1" dirty="0" smtClean="0">
                              <a:effectLst/>
                              <a:latin typeface="Cambria" panose="02040503050406030204" pitchFamily="18" charset="0"/>
                              <a:ea typeface="Cambria" panose="02040503050406030204" pitchFamily="18" charset="0"/>
                            </a:rPr>
                            <m:t>T</m:t>
                          </m:r>
                          <m:r>
                            <m:rPr>
                              <m:nor/>
                            </m:rPr>
                            <a:rPr lang="en-US" sz="2000" b="0" i="0" baseline="-25000" dirty="0" smtClean="0">
                              <a:effectLst/>
                              <a:latin typeface="Cambria" panose="02040503050406030204" pitchFamily="18" charset="0"/>
                              <a:ea typeface="Cambria" panose="02040503050406030204" pitchFamily="18" charset="0"/>
                            </a:rPr>
                            <m:t>4</m:t>
                          </m:r>
                        </m:num>
                        <m:den>
                          <m:r>
                            <m:rPr>
                              <m:nor/>
                            </m:rPr>
                            <a:rPr lang="en-US" sz="2000" b="0" i="1" dirty="0" smtClean="0">
                              <a:effectLst/>
                              <a:latin typeface="Cambria" panose="02040503050406030204" pitchFamily="18" charset="0"/>
                              <a:ea typeface="Cambria" panose="02040503050406030204" pitchFamily="18" charset="0"/>
                            </a:rPr>
                            <m:t>T</m:t>
                          </m:r>
                          <m:r>
                            <m:rPr>
                              <m:nor/>
                            </m:rPr>
                            <a:rPr lang="en-US" sz="2000" b="0" i="0" baseline="-25000" dirty="0" smtClean="0">
                              <a:effectLst/>
                              <a:latin typeface="Cambria" panose="02040503050406030204" pitchFamily="18" charset="0"/>
                              <a:ea typeface="Cambria" panose="02040503050406030204" pitchFamily="18" charset="0"/>
                            </a:rPr>
                            <m:t>1</m:t>
                          </m:r>
                          <m:r>
                            <m:rPr>
                              <m:nor/>
                            </m:rPr>
                            <a:rPr lang="en-US" sz="2000" b="0" i="1" dirty="0" smtClean="0">
                              <a:effectLst/>
                              <a:latin typeface="Cambria" panose="02040503050406030204" pitchFamily="18" charset="0"/>
                              <a:ea typeface="Cambria" panose="02040503050406030204" pitchFamily="18" charset="0"/>
                            </a:rPr>
                            <m:t>T</m:t>
                          </m:r>
                          <m:r>
                            <m:rPr>
                              <m:nor/>
                            </m:rPr>
                            <a:rPr lang="en-US" sz="2000" b="0" i="0" baseline="-25000" dirty="0" smtClean="0">
                              <a:effectLst/>
                              <a:latin typeface="Cambria" panose="02040503050406030204" pitchFamily="18" charset="0"/>
                              <a:ea typeface="Cambria" panose="02040503050406030204" pitchFamily="18" charset="0"/>
                            </a:rPr>
                            <m:t>3</m:t>
                          </m:r>
                        </m:den>
                      </m:f>
                      <m:r>
                        <a:rPr lang="en-US" sz="2000" b="0" i="1" smtClean="0">
                          <a:latin typeface="Cambria Math" panose="02040503050406030204" pitchFamily="18" charset="0"/>
                        </a:rPr>
                        <m:t>&gt;10</m:t>
                      </m:r>
                    </m:oMath>
                  </m:oMathPara>
                </a14:m>
                <a:endParaRPr lang="en-US" sz="2000" dirty="0"/>
              </a:p>
            </p:txBody>
          </p:sp>
        </mc:Choice>
        <mc:Fallback xmlns="">
          <p:sp>
            <p:nvSpPr>
              <p:cNvPr id="12" name="TextBox 11">
                <a:extLst>
                  <a:ext uri="{FF2B5EF4-FFF2-40B4-BE49-F238E27FC236}">
                    <a16:creationId xmlns:a16="http://schemas.microsoft.com/office/drawing/2014/main" id="{021E2926-C184-83EA-F994-79A86524D946}"/>
                  </a:ext>
                </a:extLst>
              </p:cNvPr>
              <p:cNvSpPr txBox="1">
                <a:spLocks noRot="1" noChangeAspect="1" noMove="1" noResize="1" noEditPoints="1" noAdjustHandles="1" noChangeArrowheads="1" noChangeShapeType="1" noTextEdit="1"/>
              </p:cNvSpPr>
              <p:nvPr/>
            </p:nvSpPr>
            <p:spPr>
              <a:xfrm>
                <a:off x="1729067" y="4658275"/>
                <a:ext cx="2929263" cy="575542"/>
              </a:xfrm>
              <a:prstGeom prst="rect">
                <a:avLst/>
              </a:prstGeom>
              <a:blipFill>
                <a:blip r:embed="rId3"/>
                <a:stretch>
                  <a:fillRect b="-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BF8D937-4576-9FE2-6A1B-8C5AC9B8CF0C}"/>
                  </a:ext>
                </a:extLst>
              </p:cNvPr>
              <p:cNvSpPr txBox="1"/>
              <p:nvPr/>
            </p:nvSpPr>
            <p:spPr>
              <a:xfrm>
                <a:off x="1729067" y="5357601"/>
                <a:ext cx="1545295" cy="574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m:rPr>
                              <m:nor/>
                            </m:rPr>
                            <a:rPr lang="en-US" sz="2000" b="0" i="1" dirty="0" smtClean="0">
                              <a:effectLst/>
                              <a:latin typeface="Cambria" panose="02040503050406030204" pitchFamily="18" charset="0"/>
                              <a:ea typeface="Cambria" panose="02040503050406030204" pitchFamily="18" charset="0"/>
                            </a:rPr>
                            <m:t>T</m:t>
                          </m:r>
                          <m:r>
                            <m:rPr>
                              <m:nor/>
                            </m:rPr>
                            <a:rPr lang="en-US" sz="2000" b="0" i="0" baseline="-25000" dirty="0" smtClean="0">
                              <a:effectLst/>
                              <a:latin typeface="Cambria" panose="02040503050406030204" pitchFamily="18" charset="0"/>
                              <a:ea typeface="Cambria" panose="02040503050406030204" pitchFamily="18" charset="0"/>
                            </a:rPr>
                            <m:t>2</m:t>
                          </m:r>
                          <m:r>
                            <m:rPr>
                              <m:nor/>
                            </m:rPr>
                            <a:rPr lang="en-US" sz="2000" b="0" i="1" dirty="0" smtClean="0">
                              <a:effectLst/>
                              <a:latin typeface="Cambria" panose="02040503050406030204" pitchFamily="18" charset="0"/>
                              <a:ea typeface="Cambria" panose="02040503050406030204" pitchFamily="18" charset="0"/>
                            </a:rPr>
                            <m:t>T</m:t>
                          </m:r>
                          <m:r>
                            <m:rPr>
                              <m:nor/>
                            </m:rPr>
                            <a:rPr lang="en-US" sz="2000" b="0" i="0" baseline="-25000" dirty="0" smtClean="0">
                              <a:effectLst/>
                              <a:latin typeface="Cambria" panose="02040503050406030204" pitchFamily="18" charset="0"/>
                              <a:ea typeface="Cambria" panose="02040503050406030204" pitchFamily="18" charset="0"/>
                            </a:rPr>
                            <m:t>4</m:t>
                          </m:r>
                        </m:num>
                        <m:den>
                          <m:r>
                            <m:rPr>
                              <m:nor/>
                            </m:rPr>
                            <a:rPr lang="en-US" sz="2000" b="0" i="0" smtClean="0">
                              <a:latin typeface="Cambria Math" panose="02040503050406030204" pitchFamily="18" charset="0"/>
                            </a:rPr>
                            <m:t>24</m:t>
                          </m:r>
                          <m:r>
                            <a:rPr lang="en-US" sz="2000" b="0" i="1" smtClean="0">
                              <a:latin typeface="Cambria Math" panose="02040503050406030204" pitchFamily="18" charset="0"/>
                              <a:ea typeface="Cambria Math" panose="02040503050406030204" pitchFamily="18" charset="0"/>
                            </a:rPr>
                            <m:t>×24</m:t>
                          </m:r>
                        </m:den>
                      </m:f>
                      <m:r>
                        <a:rPr lang="en-US" sz="2000" b="0" i="1" smtClean="0">
                          <a:latin typeface="Cambria Math" panose="02040503050406030204" pitchFamily="18" charset="0"/>
                        </a:rPr>
                        <m:t>&gt;10</m:t>
                      </m:r>
                    </m:oMath>
                  </m:oMathPara>
                </a14:m>
                <a:endParaRPr lang="en-US" sz="2000" dirty="0"/>
              </a:p>
            </p:txBody>
          </p:sp>
        </mc:Choice>
        <mc:Fallback xmlns="">
          <p:sp>
            <p:nvSpPr>
              <p:cNvPr id="13" name="TextBox 12">
                <a:extLst>
                  <a:ext uri="{FF2B5EF4-FFF2-40B4-BE49-F238E27FC236}">
                    <a16:creationId xmlns:a16="http://schemas.microsoft.com/office/drawing/2014/main" id="{0BF8D937-4576-9FE2-6A1B-8C5AC9B8CF0C}"/>
                  </a:ext>
                </a:extLst>
              </p:cNvPr>
              <p:cNvSpPr txBox="1">
                <a:spLocks noRot="1" noChangeAspect="1" noMove="1" noResize="1" noEditPoints="1" noAdjustHandles="1" noChangeArrowheads="1" noChangeShapeType="1" noTextEdit="1"/>
              </p:cNvSpPr>
              <p:nvPr/>
            </p:nvSpPr>
            <p:spPr>
              <a:xfrm>
                <a:off x="1729067" y="5357601"/>
                <a:ext cx="1545295" cy="5741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CDDDE9-B328-3359-F132-DB408412E745}"/>
                  </a:ext>
                </a:extLst>
              </p:cNvPr>
              <p:cNvSpPr txBox="1"/>
              <p:nvPr/>
            </p:nvSpPr>
            <p:spPr>
              <a:xfrm>
                <a:off x="1729066" y="6203720"/>
                <a:ext cx="2135008" cy="307777"/>
              </a:xfrm>
              <a:prstGeom prst="rect">
                <a:avLst/>
              </a:prstGeom>
              <a:noFill/>
            </p:spPr>
            <p:txBody>
              <a:bodyPr wrap="none" lIns="0" tIns="0" rIns="0" bIns="0" rtlCol="0">
                <a:spAutoFit/>
              </a:bodyPr>
              <a:lstStyle/>
              <a:p>
                <a14:m>
                  <m:oMath xmlns:m="http://schemas.openxmlformats.org/officeDocument/2006/math">
                    <m:r>
                      <m:rPr>
                        <m:nor/>
                      </m:rPr>
                      <a:rPr lang="en-US" sz="2000" b="0" i="1" dirty="0" smtClean="0">
                        <a:effectLst/>
                        <a:latin typeface="Cambria" panose="02040503050406030204" pitchFamily="18" charset="0"/>
                        <a:ea typeface="Cambria" panose="02040503050406030204" pitchFamily="18" charset="0"/>
                      </a:rPr>
                      <m:t>T</m:t>
                    </m:r>
                    <m:r>
                      <m:rPr>
                        <m:nor/>
                      </m:rPr>
                      <a:rPr lang="en-US" sz="2000" b="0" i="0" baseline="-25000" dirty="0" smtClean="0">
                        <a:effectLst/>
                        <a:latin typeface="Cambria" panose="02040503050406030204" pitchFamily="18" charset="0"/>
                        <a:ea typeface="Cambria" panose="02040503050406030204" pitchFamily="18" charset="0"/>
                      </a:rPr>
                      <m:t>2</m:t>
                    </m:r>
                    <m:r>
                      <m:rPr>
                        <m:nor/>
                      </m:rPr>
                      <a:rPr lang="en-US" sz="2000" b="0" i="1" dirty="0" smtClean="0">
                        <a:effectLst/>
                        <a:latin typeface="Cambria" panose="02040503050406030204" pitchFamily="18" charset="0"/>
                        <a:ea typeface="Cambria" panose="02040503050406030204" pitchFamily="18" charset="0"/>
                      </a:rPr>
                      <m:t>T</m:t>
                    </m:r>
                    <m:r>
                      <m:rPr>
                        <m:nor/>
                      </m:rPr>
                      <a:rPr lang="en-US" sz="2000" b="0" i="0" baseline="-25000" dirty="0" smtClean="0">
                        <a:effectLst/>
                        <a:latin typeface="Cambria" panose="02040503050406030204" pitchFamily="18" charset="0"/>
                        <a:ea typeface="Cambria" panose="02040503050406030204" pitchFamily="18" charset="0"/>
                      </a:rPr>
                      <m:t>4</m:t>
                    </m:r>
                    <m:r>
                      <a:rPr lang="en-US" sz="2000" b="0" i="1" baseline="-25000" dirty="0" smtClean="0">
                        <a:effectLst/>
                        <a:latin typeface="Cambria Math" panose="02040503050406030204" pitchFamily="18" charset="0"/>
                        <a:ea typeface="Cambria" panose="02040503050406030204" pitchFamily="18" charset="0"/>
                      </a:rPr>
                      <m:t> </m:t>
                    </m:r>
                    <m:r>
                      <a:rPr lang="en-US" sz="2000" b="0" i="1" smtClean="0">
                        <a:latin typeface="Cambria Math" panose="02040503050406030204" pitchFamily="18" charset="0"/>
                      </a:rPr>
                      <m:t>&gt;5760</m:t>
                    </m:r>
                  </m:oMath>
                </a14:m>
                <a:r>
                  <a:rPr lang="en-US" sz="2000" dirty="0"/>
                  <a:t> </a:t>
                </a:r>
                <a:r>
                  <a:rPr lang="en-US" sz="2000" dirty="0">
                    <a:sym typeface="Wingdings" panose="05000000000000000000" pitchFamily="2" charset="2"/>
                  </a:rPr>
                  <a:t> </a:t>
                </a:r>
                <a:r>
                  <a:rPr lang="en-US" sz="2000" dirty="0">
                    <a:latin typeface="Cambria Math" panose="02040503050406030204" pitchFamily="18" charset="0"/>
                    <a:ea typeface="Cambria Math" panose="02040503050406030204" pitchFamily="18" charset="0"/>
                    <a:sym typeface="Wingdings" panose="05000000000000000000" pitchFamily="2" charset="2"/>
                  </a:rPr>
                  <a:t>❶</a:t>
                </a:r>
                <a:endParaRPr lang="en-US" sz="2000" dirty="0"/>
              </a:p>
            </p:txBody>
          </p:sp>
        </mc:Choice>
        <mc:Fallback xmlns="">
          <p:sp>
            <p:nvSpPr>
              <p:cNvPr id="14" name="TextBox 13">
                <a:extLst>
                  <a:ext uri="{FF2B5EF4-FFF2-40B4-BE49-F238E27FC236}">
                    <a16:creationId xmlns:a16="http://schemas.microsoft.com/office/drawing/2014/main" id="{AACDDDE9-B328-3359-F132-DB408412E745}"/>
                  </a:ext>
                </a:extLst>
              </p:cNvPr>
              <p:cNvSpPr txBox="1">
                <a:spLocks noRot="1" noChangeAspect="1" noMove="1" noResize="1" noEditPoints="1" noAdjustHandles="1" noChangeArrowheads="1" noChangeShapeType="1" noTextEdit="1"/>
              </p:cNvSpPr>
              <p:nvPr/>
            </p:nvSpPr>
            <p:spPr>
              <a:xfrm>
                <a:off x="1729066" y="6203720"/>
                <a:ext cx="2135008" cy="307777"/>
              </a:xfrm>
              <a:prstGeom prst="rect">
                <a:avLst/>
              </a:prstGeom>
              <a:blipFill>
                <a:blip r:embed="rId5"/>
                <a:stretch>
                  <a:fillRect l="-4286" t="-30000" r="-4857" b="-48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D85EA97-B80A-A571-2575-57A99019E2F6}"/>
              </a:ext>
            </a:extLst>
          </p:cNvPr>
          <p:cNvSpPr txBox="1"/>
          <p:nvPr/>
        </p:nvSpPr>
        <p:spPr>
          <a:xfrm>
            <a:off x="447557" y="332198"/>
            <a:ext cx="6204030" cy="369332"/>
          </a:xfrm>
          <a:prstGeom prst="rect">
            <a:avLst/>
          </a:prstGeom>
          <a:noFill/>
        </p:spPr>
        <p:txBody>
          <a:bodyPr wrap="square">
            <a:spAutoFit/>
          </a:bodyPr>
          <a:lstStyle/>
          <a:p>
            <a:r>
              <a:rPr lang="en-US" b="1" dirty="0" err="1">
                <a:latin typeface="Cambria" panose="02040503050406030204" pitchFamily="18" charset="0"/>
                <a:ea typeface="Cambria" panose="02040503050406030204" pitchFamily="18" charset="0"/>
              </a:rPr>
              <a:t>i</a:t>
            </a:r>
            <a:r>
              <a:rPr lang="en-US" b="1" dirty="0">
                <a:latin typeface="Cambria" panose="02040503050406030204" pitchFamily="18" charset="0"/>
                <a:ea typeface="Cambria" panose="02040503050406030204" pitchFamily="18" charset="0"/>
              </a:rPr>
              <a:t>)</a:t>
            </a:r>
            <a:endParaRPr lang="en-US" dirty="0"/>
          </a:p>
        </p:txBody>
      </p:sp>
      <p:sp>
        <p:nvSpPr>
          <p:cNvPr id="16" name="Slide Number Placeholder 15">
            <a:extLst>
              <a:ext uri="{FF2B5EF4-FFF2-40B4-BE49-F238E27FC236}">
                <a16:creationId xmlns:a16="http://schemas.microsoft.com/office/drawing/2014/main" id="{E42CE9CD-DDFD-A36B-CD3F-7AAB75142F92}"/>
              </a:ext>
            </a:extLst>
          </p:cNvPr>
          <p:cNvSpPr>
            <a:spLocks noGrp="1"/>
          </p:cNvSpPr>
          <p:nvPr>
            <p:ph type="sldNum" sz="quarter" idx="12"/>
          </p:nvPr>
        </p:nvSpPr>
        <p:spPr/>
        <p:txBody>
          <a:bodyPr/>
          <a:lstStyle/>
          <a:p>
            <a:fld id="{58D452B8-95B0-46A1-9AE7-795525A62ED8}" type="slidenum">
              <a:rPr lang="en-US" smtClean="0"/>
              <a:t>41</a:t>
            </a:fld>
            <a:endParaRPr lang="en-US"/>
          </a:p>
        </p:txBody>
      </p:sp>
    </p:spTree>
    <p:extLst>
      <p:ext uri="{BB962C8B-B14F-4D97-AF65-F5344CB8AC3E}">
        <p14:creationId xmlns:p14="http://schemas.microsoft.com/office/powerpoint/2010/main" val="1820861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523044B-DF15-38A7-693A-88E2F1E340C3}"/>
                  </a:ext>
                </a:extLst>
              </p:cNvPr>
              <p:cNvSpPr>
                <a:spLocks noGrp="1"/>
              </p:cNvSpPr>
              <p:nvPr>
                <p:ph idx="1"/>
              </p:nvPr>
            </p:nvSpPr>
            <p:spPr>
              <a:xfrm>
                <a:off x="1131965" y="2809472"/>
                <a:ext cx="11333967" cy="3579752"/>
              </a:xfrm>
            </p:spPr>
            <p:txBody>
              <a:bodyPr>
                <a:normAutofit/>
              </a:bodyPr>
              <a:lstStyle/>
              <a:p>
                <a:pPr marL="0" indent="0">
                  <a:buNone/>
                </a:pPr>
                <a:r>
                  <a:rPr lang="en-US" sz="2400" i="1" dirty="0">
                    <a:latin typeface="Cambria" panose="02040503050406030204" pitchFamily="18" charset="0"/>
                    <a:ea typeface="Cambria" panose="02040503050406030204" pitchFamily="18" charset="0"/>
                  </a:rPr>
                  <a:t>r</a:t>
                </a:r>
                <a:r>
                  <a:rPr lang="en-US" sz="2400" i="1" baseline="-25000" dirty="0">
                    <a:latin typeface="Cambria" panose="02040503050406030204" pitchFamily="18" charset="0"/>
                    <a:ea typeface="Cambria" panose="02040503050406030204" pitchFamily="18" charset="0"/>
                  </a:rPr>
                  <a:t>1</a:t>
                </a:r>
                <a:r>
                  <a:rPr lang="en-US" sz="2400" i="1" dirty="0">
                    <a:latin typeface="Cambria" panose="02040503050406030204" pitchFamily="18" charset="0"/>
                    <a:ea typeface="Cambria" panose="02040503050406030204" pitchFamily="18" charset="0"/>
                  </a:rPr>
                  <a:t> + r</a:t>
                </a:r>
                <a:r>
                  <a:rPr lang="en-US" sz="2400" i="1" baseline="-25000" dirty="0">
                    <a:latin typeface="Cambria" panose="02040503050406030204" pitchFamily="18" charset="0"/>
                    <a:ea typeface="Cambria" panose="02040503050406030204" pitchFamily="18" charset="0"/>
                  </a:rPr>
                  <a:t>2</a:t>
                </a:r>
                <a:r>
                  <a:rPr lang="en-US" sz="2400" i="1" dirty="0">
                    <a:latin typeface="Cambria" panose="02040503050406030204" pitchFamily="18" charset="0"/>
                    <a:ea typeface="Cambria" panose="02040503050406030204" pitchFamily="18" charset="0"/>
                  </a:rPr>
                  <a:t> = r</a:t>
                </a:r>
                <a:r>
                  <a:rPr lang="en-US" sz="2400" i="1" baseline="-25000" dirty="0">
                    <a:latin typeface="Cambria" panose="02040503050406030204" pitchFamily="18" charset="0"/>
                    <a:ea typeface="Cambria" panose="02040503050406030204" pitchFamily="18" charset="0"/>
                  </a:rPr>
                  <a:t>3</a:t>
                </a:r>
                <a:r>
                  <a:rPr lang="en-US" sz="2400" i="1" dirty="0">
                    <a:latin typeface="Cambria" panose="02040503050406030204" pitchFamily="18" charset="0"/>
                    <a:ea typeface="Cambria" panose="02040503050406030204" pitchFamily="18" charset="0"/>
                  </a:rPr>
                  <a:t> + r</a:t>
                </a:r>
                <a:r>
                  <a:rPr lang="en-US" sz="2400" i="1" baseline="-25000" dirty="0">
                    <a:latin typeface="Cambria" panose="02040503050406030204" pitchFamily="18" charset="0"/>
                    <a:ea typeface="Cambria" panose="02040503050406030204" pitchFamily="18" charset="0"/>
                  </a:rPr>
                  <a:t>4</a:t>
                </a:r>
              </a:p>
              <a:p>
                <a:pPr marL="0" indent="0">
                  <a:buNone/>
                </a:pPr>
                <a:endParaRPr lang="en-US" sz="2400" baseline="-25000" dirty="0"/>
              </a:p>
              <a:p>
                <a:pPr marL="0" indent="0">
                  <a:buNone/>
                </a:pPr>
                <a14:m>
                  <m:oMathPara xmlns:m="http://schemas.openxmlformats.org/officeDocument/2006/math">
                    <m:oMathParaPr>
                      <m:jc m:val="left"/>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3</m:t>
                              </m:r>
                            </m:sub>
                          </m:sSub>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4</m:t>
                              </m:r>
                            </m:sub>
                          </m:sSub>
                        </m:num>
                        <m:den>
                          <m:r>
                            <a:rPr lang="en-US" sz="2400" b="0" i="1" smtClean="0">
                              <a:latin typeface="Cambria Math" panose="02040503050406030204" pitchFamily="18" charset="0"/>
                            </a:rPr>
                            <m:t>2</m:t>
                          </m:r>
                        </m:den>
                      </m:f>
                    </m:oMath>
                  </m:oMathPara>
                </a14:m>
                <a:endParaRPr lang="en-US" sz="2400" b="0" dirty="0"/>
              </a:p>
              <a:p>
                <a:pPr marL="0" indent="0">
                  <a:buNone/>
                </a:pPr>
                <a:r>
                  <a:rPr lang="en-US" sz="2400" dirty="0">
                    <a:latin typeface="Cambria" panose="02040503050406030204" pitchFamily="18" charset="0"/>
                    <a:ea typeface="Cambria" panose="02040503050406030204" pitchFamily="18" charset="0"/>
                  </a:rPr>
                  <a:t>2(24 +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oMath>
                </a14:m>
                <a:r>
                  <a:rPr lang="en-US" sz="2400" dirty="0">
                    <a:latin typeface="Cambria" panose="02040503050406030204" pitchFamily="18" charset="0"/>
                    <a:ea typeface="Cambria" panose="02040503050406030204" pitchFamily="18" charset="0"/>
                  </a:rPr>
                  <a:t>) = 3.5(24 +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4</m:t>
                        </m:r>
                      </m:sub>
                    </m:sSub>
                  </m:oMath>
                </a14:m>
                <a:r>
                  <a:rPr lang="en-US" sz="2400" dirty="0">
                    <a:latin typeface="Cambria" panose="02040503050406030204" pitchFamily="18" charset="0"/>
                    <a:ea typeface="Cambria" panose="02040503050406030204" pitchFamily="18" charset="0"/>
                  </a:rPr>
                  <a:t>) </a:t>
                </a:r>
              </a:p>
              <a:p>
                <a:pPr marL="0" indent="0">
                  <a:buNone/>
                </a:pPr>
                <a:r>
                  <a:rPr lang="en-US" sz="2400" dirty="0">
                    <a:latin typeface="Cambria" panose="02040503050406030204" pitchFamily="18" charset="0"/>
                    <a:ea typeface="Cambria" panose="02040503050406030204" pitchFamily="18" charset="0"/>
                  </a:rPr>
                  <a:t>48 + 2</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oMath>
                </a14:m>
                <a:r>
                  <a:rPr lang="en-US" sz="2400" dirty="0">
                    <a:latin typeface="Cambria" panose="02040503050406030204" pitchFamily="18" charset="0"/>
                    <a:ea typeface="Cambria" panose="02040503050406030204" pitchFamily="18" charset="0"/>
                  </a:rPr>
                  <a:t> = 84 + 3.5</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4</m:t>
                        </m:r>
                      </m:sub>
                    </m:sSub>
                  </m:oMath>
                </a14:m>
                <a:endParaRPr lang="en-US" sz="2400" dirty="0">
                  <a:latin typeface="Cambria" panose="02040503050406030204" pitchFamily="18" charset="0"/>
                  <a:ea typeface="Cambria" panose="02040503050406030204" pitchFamily="18" charset="0"/>
                </a:endParaRPr>
              </a:p>
              <a:p>
                <a:pPr marL="0" indent="0">
                  <a:buNone/>
                </a:pPr>
                <a:r>
                  <a:rPr lang="en-US" sz="2400" dirty="0">
                    <a:latin typeface="Cambria" panose="02040503050406030204" pitchFamily="18" charset="0"/>
                    <a:ea typeface="Cambria" panose="02040503050406030204" pitchFamily="18" charset="0"/>
                  </a:rPr>
                  <a:t>2</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oMath>
                </a14:m>
                <a:r>
                  <a:rPr lang="en-US" sz="2400" dirty="0">
                    <a:latin typeface="Cambria" panose="02040503050406030204" pitchFamily="18" charset="0"/>
                    <a:ea typeface="Cambria" panose="02040503050406030204" pitchFamily="18" charset="0"/>
                  </a:rPr>
                  <a:t>  - 3.5</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4</m:t>
                        </m:r>
                      </m:sub>
                    </m:sSub>
                  </m:oMath>
                </a14:m>
                <a:r>
                  <a:rPr lang="en-US" sz="2400" dirty="0">
                    <a:latin typeface="Cambria" panose="02040503050406030204" pitchFamily="18" charset="0"/>
                    <a:ea typeface="Cambria" panose="02040503050406030204" pitchFamily="18" charset="0"/>
                  </a:rPr>
                  <a:t> = 36 </a:t>
                </a:r>
                <a:r>
                  <a:rPr lang="en-US" sz="2400" dirty="0">
                    <a:latin typeface="Cambria" panose="02040503050406030204" pitchFamily="18" charset="0"/>
                    <a:ea typeface="Cambria" panose="02040503050406030204" pitchFamily="18" charset="0"/>
                    <a:sym typeface="Wingdings" panose="05000000000000000000" pitchFamily="2" charset="2"/>
                  </a:rPr>
                  <a:t> </a:t>
                </a:r>
                <a:r>
                  <a:rPr lang="en-US" sz="2400" dirty="0">
                    <a:latin typeface="Cambria Math" panose="02040503050406030204" pitchFamily="18" charset="0"/>
                    <a:ea typeface="Cambria Math" panose="02040503050406030204" pitchFamily="18" charset="0"/>
                    <a:sym typeface="Wingdings" panose="05000000000000000000" pitchFamily="2" charset="2"/>
                  </a:rPr>
                  <a:t>❷</a:t>
                </a:r>
              </a:p>
              <a:p>
                <a:pPr marL="0" indent="0">
                  <a:buNone/>
                </a:pPr>
                <a14:m>
                  <m:oMath xmlns:m="http://schemas.openxmlformats.org/officeDocument/2006/math">
                    <m:r>
                      <m:rPr>
                        <m:nor/>
                      </m:rPr>
                      <a:rPr lang="en-US" sz="2400" i="1" dirty="0" smtClean="0">
                        <a:latin typeface="Cambria" panose="02040503050406030204" pitchFamily="18" charset="0"/>
                        <a:ea typeface="Cambria" panose="02040503050406030204" pitchFamily="18" charset="0"/>
                      </a:rPr>
                      <m:t>T</m:t>
                    </m:r>
                    <m:r>
                      <m:rPr>
                        <m:nor/>
                      </m:rPr>
                      <a:rPr lang="en-US" sz="2400" baseline="-25000" dirty="0" smtClean="0">
                        <a:latin typeface="Cambria" panose="02040503050406030204" pitchFamily="18" charset="0"/>
                        <a:ea typeface="Cambria" panose="02040503050406030204" pitchFamily="18" charset="0"/>
                      </a:rPr>
                      <m:t>2</m:t>
                    </m:r>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5761</m:t>
                        </m:r>
                      </m:num>
                      <m:den>
                        <m:sSub>
                          <m:sSubPr>
                            <m:ctrlPr>
                              <a:rPr lang="en-US" sz="2400" i="1" smtClean="0">
                                <a:latin typeface="Cambria Math" panose="02040503050406030204" pitchFamily="18" charset="0"/>
                              </a:rPr>
                            </m:ctrlPr>
                          </m:sSubPr>
                          <m:e>
                            <m:r>
                              <a:rPr lang="en-US" sz="2400" i="1">
                                <a:latin typeface="Cambria Math" panose="02040503050406030204" pitchFamily="18" charset="0"/>
                              </a:rPr>
                              <m:t>𝑇</m:t>
                            </m:r>
                          </m:e>
                          <m:sub>
                            <m:r>
                              <a:rPr lang="en-US" sz="2400" b="0" i="1" smtClean="0">
                                <a:latin typeface="Cambria Math" panose="02040503050406030204" pitchFamily="18" charset="0"/>
                              </a:rPr>
                              <m:t>4</m:t>
                            </m:r>
                          </m:sub>
                        </m:sSub>
                      </m:den>
                    </m:f>
                  </m:oMath>
                </a14:m>
                <a:r>
                  <a:rPr lang="en-US" sz="2400" dirty="0">
                    <a:latin typeface="Cambria" panose="02040503050406030204" pitchFamily="18" charset="0"/>
                    <a:ea typeface="Cambria" panose="02040503050406030204" pitchFamily="18" charset="0"/>
                  </a:rPr>
                  <a:t> </a:t>
                </a:r>
                <a:r>
                  <a:rPr lang="en-US" sz="2400" dirty="0">
                    <a:latin typeface="Cambria" panose="02040503050406030204" pitchFamily="18" charset="0"/>
                    <a:ea typeface="Cambria" panose="02040503050406030204" pitchFamily="18" charset="0"/>
                    <a:sym typeface="Wingdings" panose="05000000000000000000" pitchFamily="2" charset="2"/>
                  </a:rPr>
                  <a:t> from equation 1</a:t>
                </a:r>
                <a:endParaRPr lang="en-US" sz="2400" dirty="0">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5523044B-DF15-38A7-693A-88E2F1E340C3}"/>
                  </a:ext>
                </a:extLst>
              </p:cNvPr>
              <p:cNvSpPr>
                <a:spLocks noGrp="1" noRot="1" noChangeAspect="1" noMove="1" noResize="1" noEditPoints="1" noAdjustHandles="1" noChangeArrowheads="1" noChangeShapeType="1" noTextEdit="1"/>
              </p:cNvSpPr>
              <p:nvPr>
                <p:ph idx="1"/>
              </p:nvPr>
            </p:nvSpPr>
            <p:spPr>
              <a:xfrm>
                <a:off x="1131965" y="2809472"/>
                <a:ext cx="11333967" cy="3579752"/>
              </a:xfrm>
              <a:blipFill>
                <a:blip r:embed="rId2"/>
                <a:stretch>
                  <a:fillRect l="-861" t="-238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C5467A9-D569-A399-B46E-3F32A6B7B0FD}"/>
              </a:ext>
            </a:extLst>
          </p:cNvPr>
          <p:cNvPicPr>
            <a:picLocks noChangeAspect="1"/>
          </p:cNvPicPr>
          <p:nvPr/>
        </p:nvPicPr>
        <p:blipFill>
          <a:blip r:embed="rId3"/>
          <a:stretch>
            <a:fillRect/>
          </a:stretch>
        </p:blipFill>
        <p:spPr>
          <a:xfrm>
            <a:off x="1131966" y="634737"/>
            <a:ext cx="8382423" cy="193016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DD5845-D593-7B5A-263E-C0C26F68E527}"/>
                  </a:ext>
                </a:extLst>
              </p:cNvPr>
              <p:cNvSpPr txBox="1"/>
              <p:nvPr/>
            </p:nvSpPr>
            <p:spPr>
              <a:xfrm>
                <a:off x="6889830" y="3988006"/>
                <a:ext cx="6094070" cy="461665"/>
              </a:xfrm>
              <a:prstGeom prst="rect">
                <a:avLst/>
              </a:prstGeom>
              <a:noFill/>
            </p:spPr>
            <p:txBody>
              <a:bodyPr wrap="square">
                <a:spAutoFit/>
              </a:bodyPr>
              <a:lstStyle/>
              <a:p>
                <a14:m>
                  <m:oMath xmlns:m="http://schemas.openxmlformats.org/officeDocument/2006/math">
                    <m:r>
                      <m:rPr>
                        <m:nor/>
                      </m:rPr>
                      <a:rPr lang="en-US" sz="2400" i="1" dirty="0" smtClean="0">
                        <a:latin typeface="Cambria" panose="02040503050406030204" pitchFamily="18" charset="0"/>
                        <a:ea typeface="Cambria" panose="02040503050406030204" pitchFamily="18" charset="0"/>
                      </a:rPr>
                      <m:t>T</m:t>
                    </m:r>
                    <m:r>
                      <m:rPr>
                        <m:nor/>
                      </m:rPr>
                      <a:rPr lang="en-US" sz="2400" b="0" i="0" baseline="-25000" dirty="0" smtClean="0">
                        <a:latin typeface="Cambria" panose="02040503050406030204" pitchFamily="18" charset="0"/>
                        <a:ea typeface="Cambria" panose="02040503050406030204" pitchFamily="18" charset="0"/>
                      </a:rPr>
                      <m:t>4 </m:t>
                    </m:r>
                  </m:oMath>
                </a14:m>
                <a:r>
                  <a:rPr lang="en-US" sz="2400" dirty="0">
                    <a:latin typeface="Cambria" panose="02040503050406030204" pitchFamily="18" charset="0"/>
                    <a:ea typeface="Cambria" panose="02040503050406030204" pitchFamily="18" charset="0"/>
                  </a:rPr>
                  <a:t> = 53 </a:t>
                </a:r>
              </a:p>
            </p:txBody>
          </p:sp>
        </mc:Choice>
        <mc:Fallback xmlns="">
          <p:sp>
            <p:nvSpPr>
              <p:cNvPr id="14" name="TextBox 13">
                <a:extLst>
                  <a:ext uri="{FF2B5EF4-FFF2-40B4-BE49-F238E27FC236}">
                    <a16:creationId xmlns:a16="http://schemas.microsoft.com/office/drawing/2014/main" id="{57DD5845-D593-7B5A-263E-C0C26F68E527}"/>
                  </a:ext>
                </a:extLst>
              </p:cNvPr>
              <p:cNvSpPr txBox="1">
                <a:spLocks noRot="1" noChangeAspect="1" noMove="1" noResize="1" noEditPoints="1" noAdjustHandles="1" noChangeArrowheads="1" noChangeShapeType="1" noTextEdit="1"/>
              </p:cNvSpPr>
              <p:nvPr/>
            </p:nvSpPr>
            <p:spPr>
              <a:xfrm>
                <a:off x="6889830" y="3988006"/>
                <a:ext cx="6094070" cy="461665"/>
              </a:xfrm>
              <a:prstGeom prst="rect">
                <a:avLst/>
              </a:prstGeom>
              <a:blipFill>
                <a:blip r:embed="rId4"/>
                <a:stretch>
                  <a:fillRect l="-200"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46EF8A-E04F-73A1-21B8-25A83E20BA8E}"/>
                  </a:ext>
                </a:extLst>
              </p:cNvPr>
              <p:cNvSpPr txBox="1"/>
              <p:nvPr/>
            </p:nvSpPr>
            <p:spPr>
              <a:xfrm>
                <a:off x="6889830" y="3558768"/>
                <a:ext cx="6094070" cy="461665"/>
              </a:xfrm>
              <a:prstGeom prst="rect">
                <a:avLst/>
              </a:prstGeom>
              <a:noFill/>
            </p:spPr>
            <p:txBody>
              <a:bodyPr wrap="square">
                <a:spAutoFit/>
              </a:bodyPr>
              <a:lstStyle/>
              <a:p>
                <a14:m>
                  <m:oMath xmlns:m="http://schemas.openxmlformats.org/officeDocument/2006/math">
                    <m:r>
                      <m:rPr>
                        <m:nor/>
                      </m:rPr>
                      <a:rPr lang="en-US" sz="2400" i="1" dirty="0" smtClean="0">
                        <a:latin typeface="Cambria" panose="02040503050406030204" pitchFamily="18" charset="0"/>
                        <a:ea typeface="Cambria" panose="02040503050406030204" pitchFamily="18" charset="0"/>
                      </a:rPr>
                      <m:t>T</m:t>
                    </m:r>
                    <m:r>
                      <m:rPr>
                        <m:nor/>
                      </m:rPr>
                      <a:rPr lang="en-US" sz="2400" b="0" i="0" baseline="-25000" dirty="0" smtClean="0">
                        <a:latin typeface="Cambria" panose="02040503050406030204" pitchFamily="18" charset="0"/>
                        <a:ea typeface="Cambria" panose="02040503050406030204" pitchFamily="18" charset="0"/>
                      </a:rPr>
                      <m:t>2</m:t>
                    </m:r>
                  </m:oMath>
                </a14:m>
                <a:r>
                  <a:rPr lang="en-US" sz="2400" dirty="0">
                    <a:latin typeface="Cambria" panose="02040503050406030204" pitchFamily="18" charset="0"/>
                    <a:ea typeface="Cambria" panose="02040503050406030204" pitchFamily="18" charset="0"/>
                  </a:rPr>
                  <a:t> = 110 </a:t>
                </a:r>
              </a:p>
            </p:txBody>
          </p:sp>
        </mc:Choice>
        <mc:Fallback xmlns="">
          <p:sp>
            <p:nvSpPr>
              <p:cNvPr id="15" name="TextBox 14">
                <a:extLst>
                  <a:ext uri="{FF2B5EF4-FFF2-40B4-BE49-F238E27FC236}">
                    <a16:creationId xmlns:a16="http://schemas.microsoft.com/office/drawing/2014/main" id="{C846EF8A-E04F-73A1-21B8-25A83E20BA8E}"/>
                  </a:ext>
                </a:extLst>
              </p:cNvPr>
              <p:cNvSpPr txBox="1">
                <a:spLocks noRot="1" noChangeAspect="1" noMove="1" noResize="1" noEditPoints="1" noAdjustHandles="1" noChangeArrowheads="1" noChangeShapeType="1" noTextEdit="1"/>
              </p:cNvSpPr>
              <p:nvPr/>
            </p:nvSpPr>
            <p:spPr>
              <a:xfrm>
                <a:off x="6889830" y="3558768"/>
                <a:ext cx="6094070" cy="461665"/>
              </a:xfrm>
              <a:prstGeom prst="rect">
                <a:avLst/>
              </a:prstGeom>
              <a:blipFill>
                <a:blip r:embed="rId5"/>
                <a:stretch>
                  <a:fillRect l="-200" t="-10526" b="-28947"/>
                </a:stretch>
              </a:blipFill>
            </p:spPr>
            <p:txBody>
              <a:bodyPr/>
              <a:lstStyle/>
              <a:p>
                <a:r>
                  <a:rPr lang="en-US">
                    <a:noFill/>
                  </a:rPr>
                  <a:t> </a:t>
                </a:r>
              </a:p>
            </p:txBody>
          </p:sp>
        </mc:Fallback>
      </mc:AlternateContent>
      <p:sp>
        <p:nvSpPr>
          <p:cNvPr id="16" name="Slide Number Placeholder 15">
            <a:extLst>
              <a:ext uri="{FF2B5EF4-FFF2-40B4-BE49-F238E27FC236}">
                <a16:creationId xmlns:a16="http://schemas.microsoft.com/office/drawing/2014/main" id="{2F566E96-2D7A-A960-07D6-1B15489F42EE}"/>
              </a:ext>
            </a:extLst>
          </p:cNvPr>
          <p:cNvSpPr>
            <a:spLocks noGrp="1"/>
          </p:cNvSpPr>
          <p:nvPr>
            <p:ph type="sldNum" sz="quarter" idx="12"/>
          </p:nvPr>
        </p:nvSpPr>
        <p:spPr/>
        <p:txBody>
          <a:bodyPr/>
          <a:lstStyle/>
          <a:p>
            <a:fld id="{58D452B8-95B0-46A1-9AE7-795525A62ED8}" type="slidenum">
              <a:rPr lang="en-US" smtClean="0"/>
              <a:t>42</a:t>
            </a:fld>
            <a:endParaRPr lang="en-US"/>
          </a:p>
        </p:txBody>
      </p:sp>
    </p:spTree>
    <p:extLst>
      <p:ext uri="{BB962C8B-B14F-4D97-AF65-F5344CB8AC3E}">
        <p14:creationId xmlns:p14="http://schemas.microsoft.com/office/powerpoint/2010/main" val="3598778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C0120A9-E32A-621A-9C87-8AD636B5D826}"/>
                  </a:ext>
                </a:extLst>
              </p:cNvPr>
              <p:cNvSpPr txBox="1"/>
              <p:nvPr/>
            </p:nvSpPr>
            <p:spPr>
              <a:xfrm>
                <a:off x="1104420" y="681037"/>
                <a:ext cx="7891040" cy="8592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𝑆𝑝𝑒𝑒𝑑</m:t>
                      </m:r>
                      <m:r>
                        <a:rPr lang="en-US" sz="2400" b="0" i="1" smtClean="0">
                          <a:latin typeface="Cambria Math" panose="02040503050406030204" pitchFamily="18" charset="0"/>
                        </a:rPr>
                        <m:t> </m:t>
                      </m:r>
                      <m:r>
                        <a:rPr lang="en-US" sz="2400" b="0" i="1" smtClean="0">
                          <a:latin typeface="Cambria Math" panose="02040503050406030204" pitchFamily="18" charset="0"/>
                        </a:rPr>
                        <m:t>𝑅𝑎𝑡𝑖𝑜</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𝑃𝑟𝑜𝑑𝑢𝑐𝑡</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𝑡𝑒𝑒𝑡h</m:t>
                          </m:r>
                          <m:r>
                            <a:rPr lang="en-US" sz="2400" b="0" i="1" smtClean="0">
                              <a:latin typeface="Cambria Math" panose="02040503050406030204" pitchFamily="18" charset="0"/>
                            </a:rPr>
                            <m:t> </m:t>
                          </m:r>
                          <m:r>
                            <a:rPr lang="en-US" sz="2400" b="0" i="1" smtClean="0">
                              <a:latin typeface="Cambria Math" panose="02040503050406030204" pitchFamily="18" charset="0"/>
                            </a:rPr>
                            <m:t>𝑜𝑛</m:t>
                          </m:r>
                          <m:r>
                            <a:rPr lang="en-US" sz="2400" b="0" i="1" smtClean="0">
                              <a:latin typeface="Cambria Math" panose="02040503050406030204" pitchFamily="18" charset="0"/>
                            </a:rPr>
                            <m:t> </m:t>
                          </m:r>
                          <m:r>
                            <a:rPr lang="en-US" sz="2400" b="0" i="1" smtClean="0">
                              <a:latin typeface="Cambria Math" panose="02040503050406030204" pitchFamily="18" charset="0"/>
                            </a:rPr>
                            <m:t>𝑑𝑟𝑖𝑣𝑒𝑛</m:t>
                          </m:r>
                        </m:num>
                        <m:den>
                          <m:r>
                            <a:rPr lang="en-US" sz="2400" b="0" i="1" smtClean="0">
                              <a:latin typeface="Cambria Math" panose="02040503050406030204" pitchFamily="18" charset="0"/>
                            </a:rPr>
                            <m:t>𝑃𝑟𝑜𝑑𝑢𝑐𝑡</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𝑡𝑒𝑒𝑡h</m:t>
                          </m:r>
                          <m:r>
                            <a:rPr lang="en-US" sz="2400" b="0" i="1" smtClean="0">
                              <a:latin typeface="Cambria Math" panose="02040503050406030204" pitchFamily="18" charset="0"/>
                            </a:rPr>
                            <m:t> </m:t>
                          </m:r>
                          <m:r>
                            <a:rPr lang="en-US" sz="2400" b="0" i="1" smtClean="0">
                              <a:latin typeface="Cambria Math" panose="02040503050406030204" pitchFamily="18" charset="0"/>
                            </a:rPr>
                            <m:t>𝑜𝑛</m:t>
                          </m:r>
                          <m:r>
                            <a:rPr lang="en-US" sz="2400" b="0" i="1" smtClean="0">
                              <a:latin typeface="Cambria Math" panose="02040503050406030204" pitchFamily="18" charset="0"/>
                            </a:rPr>
                            <m:t> </m:t>
                          </m:r>
                          <m:r>
                            <a:rPr lang="en-US" sz="2400" b="0" i="1" smtClean="0">
                              <a:latin typeface="Cambria Math" panose="02040503050406030204" pitchFamily="18" charset="0"/>
                            </a:rPr>
                            <m:t>𝑑𝑟𝑖𝑣𝑒𝑟𝑠</m:t>
                          </m:r>
                        </m:den>
                      </m:f>
                    </m:oMath>
                  </m:oMathPara>
                </a14:m>
                <a:endParaRPr lang="en-US" sz="2400" dirty="0"/>
              </a:p>
            </p:txBody>
          </p:sp>
        </mc:Choice>
        <mc:Fallback xmlns="">
          <p:sp>
            <p:nvSpPr>
              <p:cNvPr id="5" name="TextBox 4">
                <a:extLst>
                  <a:ext uri="{FF2B5EF4-FFF2-40B4-BE49-F238E27FC236}">
                    <a16:creationId xmlns:a16="http://schemas.microsoft.com/office/drawing/2014/main" id="{FC0120A9-E32A-621A-9C87-8AD636B5D826}"/>
                  </a:ext>
                </a:extLst>
              </p:cNvPr>
              <p:cNvSpPr txBox="1">
                <a:spLocks noRot="1" noChangeAspect="1" noMove="1" noResize="1" noEditPoints="1" noAdjustHandles="1" noChangeArrowheads="1" noChangeShapeType="1" noTextEdit="1"/>
              </p:cNvSpPr>
              <p:nvPr/>
            </p:nvSpPr>
            <p:spPr>
              <a:xfrm>
                <a:off x="1104420" y="681037"/>
                <a:ext cx="7891040" cy="8592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A84B4B-6654-6DC8-8F85-6090751C939C}"/>
                  </a:ext>
                </a:extLst>
              </p:cNvPr>
              <p:cNvSpPr txBox="1"/>
              <p:nvPr/>
            </p:nvSpPr>
            <p:spPr>
              <a:xfrm>
                <a:off x="-217023" y="1586547"/>
                <a:ext cx="6094070" cy="1068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Speed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Ratio</m:t>
                      </m:r>
                      <m:r>
                        <a:rPr lang="en-US" sz="2400" b="0" i="0" smtClean="0">
                          <a:latin typeface="Cambria Math" panose="02040503050406030204" pitchFamily="18" charset="0"/>
                        </a:rPr>
                        <m:t>= </m:t>
                      </m:r>
                      <m:f>
                        <m:fPr>
                          <m:ctrlPr>
                            <a:rPr lang="en-US" sz="2400" b="0" i="1" smtClean="0">
                              <a:latin typeface="Cambria Math" panose="02040503050406030204" pitchFamily="18" charset="0"/>
                            </a:rPr>
                          </m:ctrlPr>
                        </m:fPr>
                        <m:num>
                          <m:r>
                            <m:rPr>
                              <m:nor/>
                            </m:rPr>
                            <a:rPr lang="en-US" sz="2400" b="0" i="0" dirty="0" smtClean="0">
                              <a:effectLst/>
                              <a:latin typeface="Cambria" panose="02040503050406030204" pitchFamily="18" charset="0"/>
                              <a:ea typeface="Cambria" panose="02040503050406030204" pitchFamily="18" charset="0"/>
                            </a:rPr>
                            <m:t>53</m:t>
                          </m:r>
                          <m:r>
                            <m:rPr>
                              <m:nor/>
                            </m:rPr>
                            <a:rPr lang="en-US" sz="2400" b="0" dirty="0" smtClean="0">
                              <a:effectLst/>
                              <a:latin typeface="Cambria" panose="02040503050406030204" pitchFamily="18" charset="0"/>
                              <a:ea typeface="Cambria" panose="02040503050406030204" pitchFamily="18" charset="0"/>
                            </a:rPr>
                            <m:t> </m:t>
                          </m:r>
                          <m:r>
                            <a:rPr lang="en-US" sz="2400" b="0" i="0" dirty="0" smtClean="0">
                              <a:effectLst/>
                              <a:latin typeface="Cambria Math" panose="02040503050406030204" pitchFamily="18" charset="0"/>
                              <a:ea typeface="Cambria Math" panose="02040503050406030204" pitchFamily="18" charset="0"/>
                            </a:rPr>
                            <m:t>×110</m:t>
                          </m:r>
                        </m:num>
                        <m:den>
                          <m:r>
                            <m:rPr>
                              <m:nor/>
                            </m:rPr>
                            <a:rPr lang="en-US" sz="2400" b="0" dirty="0" smtClean="0">
                              <a:effectLst/>
                              <a:latin typeface="Cambria" panose="02040503050406030204" pitchFamily="18" charset="0"/>
                              <a:ea typeface="Cambria" panose="02040503050406030204" pitchFamily="18" charset="0"/>
                            </a:rPr>
                            <m:t>2</m:t>
                          </m:r>
                          <m:r>
                            <m:rPr>
                              <m:nor/>
                            </m:rPr>
                            <a:rPr lang="en-US" sz="2400" b="0" i="0" dirty="0" smtClean="0">
                              <a:effectLst/>
                              <a:latin typeface="Cambria" panose="02040503050406030204" pitchFamily="18" charset="0"/>
                              <a:ea typeface="Cambria" panose="02040503050406030204" pitchFamily="18" charset="0"/>
                            </a:rPr>
                            <m:t>4</m:t>
                          </m:r>
                          <m:r>
                            <m:rPr>
                              <m:nor/>
                            </m:rPr>
                            <a:rPr lang="en-US" sz="2400" b="0" dirty="0" smtClean="0">
                              <a:effectLst/>
                              <a:latin typeface="Cambria" panose="02040503050406030204" pitchFamily="18" charset="0"/>
                              <a:ea typeface="Cambria" panose="02040503050406030204" pitchFamily="18" charset="0"/>
                            </a:rPr>
                            <m:t> </m:t>
                          </m:r>
                          <m:r>
                            <a:rPr lang="en-US" sz="2400" b="0" i="0" dirty="0" smtClean="0">
                              <a:effectLst/>
                              <a:latin typeface="Cambria Math" panose="02040503050406030204" pitchFamily="18" charset="0"/>
                              <a:ea typeface="Cambria Math" panose="02040503050406030204" pitchFamily="18" charset="0"/>
                            </a:rPr>
                            <m:t>×24</m:t>
                          </m:r>
                        </m:den>
                      </m:f>
                    </m:oMath>
                  </m:oMathPara>
                </a14:m>
                <a:endParaRPr lang="en-US" sz="2400" b="0" baseline="-25000" dirty="0">
                  <a:effectLst/>
                  <a:ea typeface="Cambria" panose="02040503050406030204" pitchFamily="18" charset="0"/>
                </a:endParaRPr>
              </a:p>
              <a:p>
                <a:r>
                  <a:rPr lang="en-US" dirty="0"/>
                  <a:t>      			</a:t>
                </a:r>
              </a:p>
            </p:txBody>
          </p:sp>
        </mc:Choice>
        <mc:Fallback xmlns="">
          <p:sp>
            <p:nvSpPr>
              <p:cNvPr id="7" name="TextBox 6">
                <a:extLst>
                  <a:ext uri="{FF2B5EF4-FFF2-40B4-BE49-F238E27FC236}">
                    <a16:creationId xmlns:a16="http://schemas.microsoft.com/office/drawing/2014/main" id="{AAA84B4B-6654-6DC8-8F85-6090751C939C}"/>
                  </a:ext>
                </a:extLst>
              </p:cNvPr>
              <p:cNvSpPr txBox="1">
                <a:spLocks noRot="1" noChangeAspect="1" noMove="1" noResize="1" noEditPoints="1" noAdjustHandles="1" noChangeArrowheads="1" noChangeShapeType="1" noTextEdit="1"/>
              </p:cNvSpPr>
              <p:nvPr/>
            </p:nvSpPr>
            <p:spPr>
              <a:xfrm>
                <a:off x="-217023" y="1586547"/>
                <a:ext cx="6094070" cy="10684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D3BC6C9-AEF2-91EB-5370-D4B1AB5E22BE}"/>
                  </a:ext>
                </a:extLst>
              </p:cNvPr>
              <p:cNvSpPr txBox="1"/>
              <p:nvPr/>
            </p:nvSpPr>
            <p:spPr>
              <a:xfrm>
                <a:off x="1104420" y="2608681"/>
                <a:ext cx="6094070" cy="730136"/>
              </a:xfrm>
              <a:prstGeom prst="rect">
                <a:avLst/>
              </a:prstGeom>
              <a:noFill/>
            </p:spPr>
            <p:txBody>
              <a:bodyPr wrap="square">
                <a:spAutoFit/>
              </a:bodyPr>
              <a:lstStyle/>
              <a:p>
                <a14:m>
                  <m:oMath xmlns:m="http://schemas.openxmlformats.org/officeDocument/2006/math">
                    <m:r>
                      <m:rPr>
                        <m:sty m:val="p"/>
                      </m:rPr>
                      <a:rPr lang="en-US" sz="2400" b="0" i="0" smtClean="0">
                        <a:latin typeface="Cambria Math" panose="02040503050406030204" pitchFamily="18" charset="0"/>
                      </a:rPr>
                      <m:t>Actual</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Speed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Ratio</m:t>
                    </m:r>
                    <m:r>
                      <a:rPr lang="en-US" sz="2400" b="0" i="0" smtClean="0">
                        <a:latin typeface="Cambria Math" panose="02040503050406030204" pitchFamily="18" charset="0"/>
                      </a:rPr>
                      <m:t>=</m:t>
                    </m:r>
                    <m:r>
                      <a:rPr lang="en-US" sz="2400" b="1" i="1" smtClean="0">
                        <a:latin typeface="Cambria Math" panose="02040503050406030204" pitchFamily="18" charset="0"/>
                      </a:rPr>
                      <m:t>𝟏𝟎</m:t>
                    </m:r>
                    <m:r>
                      <a:rPr lang="en-US" sz="2400" b="1" i="1" smtClean="0">
                        <a:latin typeface="Cambria Math" panose="02040503050406030204" pitchFamily="18" charset="0"/>
                      </a:rPr>
                      <m:t>.</m:t>
                    </m:r>
                    <m:r>
                      <a:rPr lang="en-US" sz="2400" b="1" i="1" smtClean="0">
                        <a:latin typeface="Cambria Math" panose="02040503050406030204" pitchFamily="18" charset="0"/>
                      </a:rPr>
                      <m:t>𝟏𝟐𝟏𝟓</m:t>
                    </m:r>
                  </m:oMath>
                </a14:m>
                <a:r>
                  <a:rPr lang="en-US" dirty="0"/>
                  <a:t>      			</a:t>
                </a:r>
              </a:p>
            </p:txBody>
          </p:sp>
        </mc:Choice>
        <mc:Fallback xmlns="">
          <p:sp>
            <p:nvSpPr>
              <p:cNvPr id="8" name="TextBox 7">
                <a:extLst>
                  <a:ext uri="{FF2B5EF4-FFF2-40B4-BE49-F238E27FC236}">
                    <a16:creationId xmlns:a16="http://schemas.microsoft.com/office/drawing/2014/main" id="{5D3BC6C9-AEF2-91EB-5370-D4B1AB5E22BE}"/>
                  </a:ext>
                </a:extLst>
              </p:cNvPr>
              <p:cNvSpPr txBox="1">
                <a:spLocks noRot="1" noChangeAspect="1" noMove="1" noResize="1" noEditPoints="1" noAdjustHandles="1" noChangeArrowheads="1" noChangeShapeType="1" noTextEdit="1"/>
              </p:cNvSpPr>
              <p:nvPr/>
            </p:nvSpPr>
            <p:spPr>
              <a:xfrm>
                <a:off x="1104420" y="2608681"/>
                <a:ext cx="6094070" cy="730136"/>
              </a:xfrm>
              <a:prstGeom prst="rect">
                <a:avLst/>
              </a:prstGeom>
              <a:blipFill>
                <a:blip r:embed="rId4"/>
                <a:stretch>
                  <a:fillRect l="-3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CCE3DB-9AC5-4815-EC58-124C890C383C}"/>
                  </a:ext>
                </a:extLst>
              </p:cNvPr>
              <p:cNvSpPr txBox="1"/>
              <p:nvPr/>
            </p:nvSpPr>
            <p:spPr>
              <a:xfrm>
                <a:off x="1104420" y="3920846"/>
                <a:ext cx="6204030" cy="1722844"/>
              </a:xfrm>
              <a:prstGeom prst="rect">
                <a:avLst/>
              </a:prstGeom>
              <a:noFill/>
            </p:spPr>
            <p:txBody>
              <a:bodyPr wrap="square">
                <a:spAutoFit/>
              </a:bodyPr>
              <a:lstStyle/>
              <a:p>
                <a:r>
                  <a:rPr lang="en-US" sz="2400" i="1" dirty="0">
                    <a:latin typeface="Cambria" panose="02040503050406030204" pitchFamily="18" charset="0"/>
                    <a:ea typeface="Cambria" panose="02040503050406030204" pitchFamily="18" charset="0"/>
                  </a:rPr>
                  <a:t>d  = r</a:t>
                </a:r>
                <a:r>
                  <a:rPr lang="en-US" sz="2400" i="1" baseline="-25000" dirty="0">
                    <a:latin typeface="Cambria" panose="02040503050406030204" pitchFamily="18" charset="0"/>
                    <a:ea typeface="Cambria" panose="02040503050406030204" pitchFamily="18" charset="0"/>
                  </a:rPr>
                  <a:t>1</a:t>
                </a:r>
                <a:r>
                  <a:rPr lang="en-US" sz="2400" i="1" dirty="0">
                    <a:latin typeface="Cambria" panose="02040503050406030204" pitchFamily="18" charset="0"/>
                    <a:ea typeface="Cambria" panose="02040503050406030204" pitchFamily="18" charset="0"/>
                  </a:rPr>
                  <a:t> + r</a:t>
                </a:r>
                <a:r>
                  <a:rPr lang="en-US" sz="2400" i="1" baseline="-25000" dirty="0">
                    <a:latin typeface="Cambria" panose="02040503050406030204" pitchFamily="18" charset="0"/>
                    <a:ea typeface="Cambria" panose="02040503050406030204" pitchFamily="18" charset="0"/>
                  </a:rPr>
                  <a:t>2</a:t>
                </a:r>
                <a:endParaRPr lang="en-US" sz="2400" i="1" dirty="0">
                  <a:latin typeface="Cambria" panose="02040503050406030204" pitchFamily="18" charset="0"/>
                  <a:ea typeface="Cambria" panose="02040503050406030204" pitchFamily="18" charset="0"/>
                </a:endParaRPr>
              </a:p>
              <a:p>
                <a:r>
                  <a:rPr lang="en-US" sz="2400" i="1" dirty="0">
                    <a:latin typeface="Cambria" panose="02040503050406030204" pitchFamily="18" charset="0"/>
                    <a:ea typeface="Cambria" panose="02040503050406030204" pitchFamily="18" charset="0"/>
                  </a:rPr>
                  <a:t>d  = </a:t>
                </a:r>
                <a14:m>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num>
                      <m:den>
                        <m:r>
                          <a:rPr lang="en-US" sz="2400" b="0" i="1" smtClean="0">
                            <a:latin typeface="Cambria Math" panose="02040503050406030204" pitchFamily="18" charset="0"/>
                          </a:rPr>
                          <m:t>2</m:t>
                        </m:r>
                      </m:den>
                    </m:f>
                  </m:oMath>
                </a14:m>
                <a:endParaRPr lang="en-US" sz="2400" dirty="0">
                  <a:latin typeface="Cambria" panose="02040503050406030204" pitchFamily="18" charset="0"/>
                  <a:ea typeface="Cambria" panose="02040503050406030204" pitchFamily="18" charset="0"/>
                </a:endParaRPr>
              </a:p>
              <a:p>
                <a:r>
                  <a:rPr lang="en-US" sz="2400" i="1" dirty="0">
                    <a:latin typeface="Cambria" panose="02040503050406030204" pitchFamily="18" charset="0"/>
                    <a:ea typeface="Cambria" panose="02040503050406030204" pitchFamily="18" charset="0"/>
                  </a:rPr>
                  <a:t>d = T</a:t>
                </a:r>
                <a:r>
                  <a:rPr lang="en-US" sz="2400" i="1" baseline="-25000" dirty="0">
                    <a:latin typeface="Cambria" panose="02040503050406030204" pitchFamily="18" charset="0"/>
                    <a:ea typeface="Cambria" panose="02040503050406030204" pitchFamily="18" charset="0"/>
                  </a:rPr>
                  <a:t>1</a:t>
                </a:r>
                <a:r>
                  <a:rPr lang="en-US" sz="2400" i="1" dirty="0">
                    <a:latin typeface="Cambria" panose="02040503050406030204" pitchFamily="18" charset="0"/>
                    <a:ea typeface="Cambria" panose="02040503050406030204" pitchFamily="18" charset="0"/>
                  </a:rPr>
                  <a:t> + T</a:t>
                </a:r>
                <a:r>
                  <a:rPr lang="en-US" sz="2400" i="1" baseline="-25000" dirty="0">
                    <a:latin typeface="Cambria" panose="02040503050406030204" pitchFamily="18" charset="0"/>
                    <a:ea typeface="Cambria" panose="02040503050406030204" pitchFamily="18" charset="0"/>
                  </a:rPr>
                  <a:t>2</a:t>
                </a:r>
                <a:endParaRPr lang="en-US" sz="2400" i="1" dirty="0">
                  <a:latin typeface="Cambria" panose="02040503050406030204" pitchFamily="18" charset="0"/>
                  <a:ea typeface="Cambria" panose="02040503050406030204" pitchFamily="18" charset="0"/>
                </a:endParaRPr>
              </a:p>
              <a:p>
                <a:r>
                  <a:rPr lang="en-US" sz="2400" i="1" dirty="0">
                    <a:latin typeface="Cambria" panose="02040503050406030204" pitchFamily="18" charset="0"/>
                    <a:ea typeface="Cambria" panose="02040503050406030204" pitchFamily="18" charset="0"/>
                  </a:rPr>
                  <a:t>d</a:t>
                </a:r>
                <a:r>
                  <a:rPr lang="en-US" sz="2400" dirty="0">
                    <a:latin typeface="Cambria" panose="02040503050406030204" pitchFamily="18" charset="0"/>
                    <a:ea typeface="Cambria" panose="02040503050406030204" pitchFamily="18" charset="0"/>
                  </a:rPr>
                  <a:t>  = 110 +24  = </a:t>
                </a:r>
                <a:r>
                  <a:rPr lang="en-US" sz="2400" b="1" dirty="0">
                    <a:latin typeface="Cambria" panose="02040503050406030204" pitchFamily="18" charset="0"/>
                    <a:ea typeface="Cambria" panose="02040503050406030204" pitchFamily="18" charset="0"/>
                  </a:rPr>
                  <a:t>134mm</a:t>
                </a:r>
              </a:p>
            </p:txBody>
          </p:sp>
        </mc:Choice>
        <mc:Fallback xmlns="">
          <p:sp>
            <p:nvSpPr>
              <p:cNvPr id="10" name="TextBox 9">
                <a:extLst>
                  <a:ext uri="{FF2B5EF4-FFF2-40B4-BE49-F238E27FC236}">
                    <a16:creationId xmlns:a16="http://schemas.microsoft.com/office/drawing/2014/main" id="{98CCE3DB-9AC5-4815-EC58-124C890C383C}"/>
                  </a:ext>
                </a:extLst>
              </p:cNvPr>
              <p:cNvSpPr txBox="1">
                <a:spLocks noRot="1" noChangeAspect="1" noMove="1" noResize="1" noEditPoints="1" noAdjustHandles="1" noChangeArrowheads="1" noChangeShapeType="1" noTextEdit="1"/>
              </p:cNvSpPr>
              <p:nvPr/>
            </p:nvSpPr>
            <p:spPr>
              <a:xfrm>
                <a:off x="1104420" y="3920846"/>
                <a:ext cx="6204030" cy="1722844"/>
              </a:xfrm>
              <a:prstGeom prst="rect">
                <a:avLst/>
              </a:prstGeom>
              <a:blipFill>
                <a:blip r:embed="rId5"/>
                <a:stretch>
                  <a:fillRect l="-1473" t="-2827" b="-70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599335C-1FBA-D771-5D10-9DD80989F404}"/>
              </a:ext>
            </a:extLst>
          </p:cNvPr>
          <p:cNvSpPr txBox="1"/>
          <p:nvPr/>
        </p:nvSpPr>
        <p:spPr>
          <a:xfrm>
            <a:off x="717630" y="3551514"/>
            <a:ext cx="6204030" cy="369332"/>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iii)</a:t>
            </a:r>
            <a:endParaRPr lang="en-US" dirty="0"/>
          </a:p>
        </p:txBody>
      </p:sp>
      <p:sp>
        <p:nvSpPr>
          <p:cNvPr id="13" name="TextBox 12">
            <a:extLst>
              <a:ext uri="{FF2B5EF4-FFF2-40B4-BE49-F238E27FC236}">
                <a16:creationId xmlns:a16="http://schemas.microsoft.com/office/drawing/2014/main" id="{E1576859-103E-E5DB-5C59-00370C016A05}"/>
              </a:ext>
            </a:extLst>
          </p:cNvPr>
          <p:cNvSpPr txBox="1"/>
          <p:nvPr/>
        </p:nvSpPr>
        <p:spPr>
          <a:xfrm>
            <a:off x="717630" y="387051"/>
            <a:ext cx="6204030" cy="369332"/>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ii)</a:t>
            </a:r>
            <a:endParaRPr lang="en-US" dirty="0"/>
          </a:p>
        </p:txBody>
      </p:sp>
      <p:sp>
        <p:nvSpPr>
          <p:cNvPr id="14" name="Slide Number Placeholder 13">
            <a:extLst>
              <a:ext uri="{FF2B5EF4-FFF2-40B4-BE49-F238E27FC236}">
                <a16:creationId xmlns:a16="http://schemas.microsoft.com/office/drawing/2014/main" id="{66594E6D-CB95-57F8-F2C4-1E1BD06BEFA3}"/>
              </a:ext>
            </a:extLst>
          </p:cNvPr>
          <p:cNvSpPr>
            <a:spLocks noGrp="1"/>
          </p:cNvSpPr>
          <p:nvPr>
            <p:ph type="sldNum" sz="quarter" idx="12"/>
          </p:nvPr>
        </p:nvSpPr>
        <p:spPr/>
        <p:txBody>
          <a:bodyPr/>
          <a:lstStyle/>
          <a:p>
            <a:fld id="{58D452B8-95B0-46A1-9AE7-795525A62ED8}" type="slidenum">
              <a:rPr lang="en-US" smtClean="0"/>
              <a:t>43</a:t>
            </a:fld>
            <a:endParaRPr lang="en-US"/>
          </a:p>
        </p:txBody>
      </p:sp>
    </p:spTree>
    <p:extLst>
      <p:ext uri="{BB962C8B-B14F-4D97-AF65-F5344CB8AC3E}">
        <p14:creationId xmlns:p14="http://schemas.microsoft.com/office/powerpoint/2010/main" val="3527776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9378-AAD4-4BD7-5A73-26D8B0BB3084}"/>
              </a:ext>
            </a:extLst>
          </p:cNvPr>
          <p:cNvSpPr>
            <a:spLocks noGrp="1"/>
          </p:cNvSpPr>
          <p:nvPr>
            <p:ph type="title"/>
          </p:nvPr>
        </p:nvSpPr>
        <p:spPr/>
        <p:txBody>
          <a:bodyPr/>
          <a:lstStyle/>
          <a:p>
            <a:r>
              <a:rPr lang="en-US" b="1" dirty="0">
                <a:latin typeface="+mn-lt"/>
              </a:rPr>
              <a:t>Epicyclic Gear Trains</a:t>
            </a:r>
          </a:p>
        </p:txBody>
      </p:sp>
      <p:sp>
        <p:nvSpPr>
          <p:cNvPr id="7" name="TextBox 6">
            <a:extLst>
              <a:ext uri="{FF2B5EF4-FFF2-40B4-BE49-F238E27FC236}">
                <a16:creationId xmlns:a16="http://schemas.microsoft.com/office/drawing/2014/main" id="{4C1E9AA9-879C-F73C-BD68-9B9F7BE9DED4}"/>
              </a:ext>
            </a:extLst>
          </p:cNvPr>
          <p:cNvSpPr txBox="1"/>
          <p:nvPr/>
        </p:nvSpPr>
        <p:spPr>
          <a:xfrm>
            <a:off x="838199" y="1690688"/>
            <a:ext cx="4706073" cy="2554545"/>
          </a:xfrm>
          <a:prstGeom prst="rect">
            <a:avLst/>
          </a:prstGeom>
          <a:noFill/>
        </p:spPr>
        <p:txBody>
          <a:bodyPr wrap="square">
            <a:spAutoFit/>
          </a:bodyPr>
          <a:lstStyle/>
          <a:p>
            <a:pPr algn="just"/>
            <a:r>
              <a:rPr lang="en-US" sz="3200" dirty="0"/>
              <a:t>If the axes of the shafts, the gears are mounted, may move relative to a fixed axis is known as </a:t>
            </a:r>
            <a:r>
              <a:rPr lang="en-US" sz="3200" b="1" dirty="0"/>
              <a:t>Simple epicyclic gear train</a:t>
            </a:r>
            <a:r>
              <a:rPr lang="en-US" sz="3200" dirty="0"/>
              <a:t>. </a:t>
            </a:r>
          </a:p>
        </p:txBody>
      </p:sp>
      <p:pic>
        <p:nvPicPr>
          <p:cNvPr id="11" name="Picture 10">
            <a:extLst>
              <a:ext uri="{FF2B5EF4-FFF2-40B4-BE49-F238E27FC236}">
                <a16:creationId xmlns:a16="http://schemas.microsoft.com/office/drawing/2014/main" id="{0F359405-F28D-7A19-BB20-7B8ABD46FE0E}"/>
              </a:ext>
            </a:extLst>
          </p:cNvPr>
          <p:cNvPicPr>
            <a:picLocks noChangeAspect="1"/>
          </p:cNvPicPr>
          <p:nvPr/>
        </p:nvPicPr>
        <p:blipFill>
          <a:blip r:embed="rId2"/>
          <a:stretch>
            <a:fillRect/>
          </a:stretch>
        </p:blipFill>
        <p:spPr>
          <a:xfrm>
            <a:off x="7403514" y="1437045"/>
            <a:ext cx="4192402" cy="3983909"/>
          </a:xfrm>
          <a:prstGeom prst="rect">
            <a:avLst/>
          </a:prstGeom>
        </p:spPr>
      </p:pic>
      <p:sp>
        <p:nvSpPr>
          <p:cNvPr id="12" name="Slide Number Placeholder 11">
            <a:extLst>
              <a:ext uri="{FF2B5EF4-FFF2-40B4-BE49-F238E27FC236}">
                <a16:creationId xmlns:a16="http://schemas.microsoft.com/office/drawing/2014/main" id="{84B6CDDB-6704-AAC7-05ED-D38240D2FC26}"/>
              </a:ext>
            </a:extLst>
          </p:cNvPr>
          <p:cNvSpPr>
            <a:spLocks noGrp="1"/>
          </p:cNvSpPr>
          <p:nvPr>
            <p:ph type="sldNum" sz="quarter" idx="12"/>
          </p:nvPr>
        </p:nvSpPr>
        <p:spPr/>
        <p:txBody>
          <a:bodyPr/>
          <a:lstStyle/>
          <a:p>
            <a:fld id="{58D452B8-95B0-46A1-9AE7-795525A62ED8}" type="slidenum">
              <a:rPr lang="en-US" smtClean="0"/>
              <a:t>44</a:t>
            </a:fld>
            <a:endParaRPr lang="en-US"/>
          </a:p>
        </p:txBody>
      </p:sp>
    </p:spTree>
    <p:extLst>
      <p:ext uri="{BB962C8B-B14F-4D97-AF65-F5344CB8AC3E}">
        <p14:creationId xmlns:p14="http://schemas.microsoft.com/office/powerpoint/2010/main" val="3538511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DE85-9A1C-1C89-3F13-F38BC6489B88}"/>
              </a:ext>
            </a:extLst>
          </p:cNvPr>
          <p:cNvSpPr>
            <a:spLocks noGrp="1"/>
          </p:cNvSpPr>
          <p:nvPr>
            <p:ph type="title"/>
          </p:nvPr>
        </p:nvSpPr>
        <p:spPr/>
        <p:txBody>
          <a:bodyPr/>
          <a:lstStyle/>
          <a:p>
            <a:r>
              <a:rPr lang="en-US" b="1" dirty="0">
                <a:latin typeface="+mn-lt"/>
              </a:rPr>
              <a:t>Velocity Ratios of Epicyclic Gear Train</a:t>
            </a:r>
          </a:p>
        </p:txBody>
      </p:sp>
      <p:sp>
        <p:nvSpPr>
          <p:cNvPr id="3" name="Content Placeholder 2">
            <a:extLst>
              <a:ext uri="{FF2B5EF4-FFF2-40B4-BE49-F238E27FC236}">
                <a16:creationId xmlns:a16="http://schemas.microsoft.com/office/drawing/2014/main" id="{572A68A8-55A9-7329-3D17-AC3394CB983D}"/>
              </a:ext>
            </a:extLst>
          </p:cNvPr>
          <p:cNvSpPr>
            <a:spLocks noGrp="1"/>
          </p:cNvSpPr>
          <p:nvPr>
            <p:ph idx="1"/>
          </p:nvPr>
        </p:nvSpPr>
        <p:spPr>
          <a:xfrm>
            <a:off x="838200" y="1825625"/>
            <a:ext cx="10782782" cy="4351338"/>
          </a:xfrm>
        </p:spPr>
        <p:txBody>
          <a:bodyPr/>
          <a:lstStyle/>
          <a:p>
            <a:pPr marL="0" indent="0">
              <a:buNone/>
            </a:pPr>
            <a:r>
              <a:rPr lang="en-US" b="1" dirty="0"/>
              <a:t>Tabular Method</a:t>
            </a:r>
          </a:p>
          <a:p>
            <a:pPr marL="0" indent="0">
              <a:buNone/>
            </a:pPr>
            <a:r>
              <a:rPr lang="en-US" dirty="0"/>
              <a:t>Consider an epicyclic gear train as shown in Figure.</a:t>
            </a:r>
          </a:p>
          <a:p>
            <a:pPr marL="0" indent="0">
              <a:buNone/>
            </a:pPr>
            <a:r>
              <a:rPr lang="en-US" dirty="0"/>
              <a:t>Let T</a:t>
            </a:r>
            <a:r>
              <a:rPr lang="en-US" baseline="-25000" dirty="0"/>
              <a:t>A</a:t>
            </a:r>
            <a:r>
              <a:rPr lang="en-US" dirty="0"/>
              <a:t> = Number of teeth on gear A, and T</a:t>
            </a:r>
            <a:r>
              <a:rPr lang="en-US" baseline="-25000" dirty="0"/>
              <a:t>B </a:t>
            </a:r>
            <a:r>
              <a:rPr lang="en-US" dirty="0"/>
              <a:t>= Number of teeth on gear B.</a:t>
            </a:r>
          </a:p>
        </p:txBody>
      </p:sp>
      <p:pic>
        <p:nvPicPr>
          <p:cNvPr id="4" name="Picture 3">
            <a:extLst>
              <a:ext uri="{FF2B5EF4-FFF2-40B4-BE49-F238E27FC236}">
                <a16:creationId xmlns:a16="http://schemas.microsoft.com/office/drawing/2014/main" id="{9E1449A2-9032-5059-056A-C3E3BBDB1EF2}"/>
              </a:ext>
            </a:extLst>
          </p:cNvPr>
          <p:cNvPicPr>
            <a:picLocks noChangeAspect="1"/>
          </p:cNvPicPr>
          <p:nvPr/>
        </p:nvPicPr>
        <p:blipFill>
          <a:blip r:embed="rId2"/>
          <a:stretch>
            <a:fillRect/>
          </a:stretch>
        </p:blipFill>
        <p:spPr>
          <a:xfrm>
            <a:off x="9158227" y="3510023"/>
            <a:ext cx="3033773" cy="2882900"/>
          </a:xfrm>
          <a:prstGeom prst="rect">
            <a:avLst/>
          </a:prstGeom>
        </p:spPr>
      </p:pic>
      <p:sp>
        <p:nvSpPr>
          <p:cNvPr id="5" name="Slide Number Placeholder 4">
            <a:extLst>
              <a:ext uri="{FF2B5EF4-FFF2-40B4-BE49-F238E27FC236}">
                <a16:creationId xmlns:a16="http://schemas.microsoft.com/office/drawing/2014/main" id="{1402509F-9989-4A3B-796F-5FF07C41FCF2}"/>
              </a:ext>
            </a:extLst>
          </p:cNvPr>
          <p:cNvSpPr>
            <a:spLocks noGrp="1"/>
          </p:cNvSpPr>
          <p:nvPr>
            <p:ph type="sldNum" sz="quarter" idx="12"/>
          </p:nvPr>
        </p:nvSpPr>
        <p:spPr/>
        <p:txBody>
          <a:bodyPr/>
          <a:lstStyle/>
          <a:p>
            <a:fld id="{58D452B8-95B0-46A1-9AE7-795525A62ED8}" type="slidenum">
              <a:rPr lang="en-US" smtClean="0"/>
              <a:t>45</a:t>
            </a:fld>
            <a:endParaRPr lang="en-US"/>
          </a:p>
        </p:txBody>
      </p:sp>
    </p:spTree>
    <p:extLst>
      <p:ext uri="{BB962C8B-B14F-4D97-AF65-F5344CB8AC3E}">
        <p14:creationId xmlns:p14="http://schemas.microsoft.com/office/powerpoint/2010/main" val="2015798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348A-24CE-19B6-AEA8-D5BB3E65D2B9}"/>
              </a:ext>
            </a:extLst>
          </p:cNvPr>
          <p:cNvSpPr>
            <a:spLocks noGrp="1"/>
          </p:cNvSpPr>
          <p:nvPr>
            <p:ph type="title"/>
          </p:nvPr>
        </p:nvSpPr>
        <p:spPr/>
        <p:txBody>
          <a:bodyPr/>
          <a:lstStyle/>
          <a:p>
            <a:r>
              <a:rPr lang="en-US" dirty="0"/>
              <a:t>Steps for tabular method:</a:t>
            </a:r>
          </a:p>
        </p:txBody>
      </p:sp>
      <p:sp>
        <p:nvSpPr>
          <p:cNvPr id="3" name="Content Placeholder 2">
            <a:extLst>
              <a:ext uri="{FF2B5EF4-FFF2-40B4-BE49-F238E27FC236}">
                <a16:creationId xmlns:a16="http://schemas.microsoft.com/office/drawing/2014/main" id="{D692A881-3B16-8CA8-0E34-14F48F9189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4D44F4-E8F4-C8A0-F4AC-A1DD3582DB38}"/>
              </a:ext>
            </a:extLst>
          </p:cNvPr>
          <p:cNvPicPr>
            <a:picLocks noChangeAspect="1"/>
          </p:cNvPicPr>
          <p:nvPr/>
        </p:nvPicPr>
        <p:blipFill>
          <a:blip r:embed="rId2"/>
          <a:stretch>
            <a:fillRect/>
          </a:stretch>
        </p:blipFill>
        <p:spPr>
          <a:xfrm>
            <a:off x="265626" y="1373340"/>
            <a:ext cx="11459528" cy="4371718"/>
          </a:xfrm>
          <a:prstGeom prst="rect">
            <a:avLst/>
          </a:prstGeom>
        </p:spPr>
      </p:pic>
      <p:sp>
        <p:nvSpPr>
          <p:cNvPr id="6" name="TextBox 5">
            <a:extLst>
              <a:ext uri="{FF2B5EF4-FFF2-40B4-BE49-F238E27FC236}">
                <a16:creationId xmlns:a16="http://schemas.microsoft.com/office/drawing/2014/main" id="{B12EA476-231D-2107-326C-61B7674C0389}"/>
              </a:ext>
            </a:extLst>
          </p:cNvPr>
          <p:cNvSpPr txBox="1"/>
          <p:nvPr/>
        </p:nvSpPr>
        <p:spPr>
          <a:xfrm>
            <a:off x="1932971" y="4945090"/>
            <a:ext cx="9248173" cy="923330"/>
          </a:xfrm>
          <a:prstGeom prst="rect">
            <a:avLst/>
          </a:prstGeom>
          <a:noFill/>
          <a:ln w="38100">
            <a:solidFill>
              <a:srgbClr val="FF0000"/>
            </a:solidFill>
          </a:ln>
        </p:spPr>
        <p:txBody>
          <a:bodyPr wrap="square" rtlCol="0">
            <a:spAutoFit/>
          </a:bodyPr>
          <a:lstStyle/>
          <a:p>
            <a:endParaRPr lang="en-US" dirty="0"/>
          </a:p>
          <a:p>
            <a:endParaRPr lang="en-US" dirty="0"/>
          </a:p>
          <a:p>
            <a:endParaRPr lang="en-US" dirty="0"/>
          </a:p>
        </p:txBody>
      </p:sp>
      <p:sp>
        <p:nvSpPr>
          <p:cNvPr id="7" name="TextBox 6">
            <a:extLst>
              <a:ext uri="{FF2B5EF4-FFF2-40B4-BE49-F238E27FC236}">
                <a16:creationId xmlns:a16="http://schemas.microsoft.com/office/drawing/2014/main" id="{6A8D6FA7-2FEB-09B6-F528-6827C961A894}"/>
              </a:ext>
            </a:extLst>
          </p:cNvPr>
          <p:cNvSpPr txBox="1"/>
          <p:nvPr/>
        </p:nvSpPr>
        <p:spPr>
          <a:xfrm>
            <a:off x="369466" y="5944050"/>
            <a:ext cx="3127010" cy="461665"/>
          </a:xfrm>
          <a:prstGeom prst="rect">
            <a:avLst/>
          </a:prstGeom>
          <a:noFill/>
        </p:spPr>
        <p:txBody>
          <a:bodyPr wrap="none" rtlCol="0">
            <a:spAutoFit/>
          </a:bodyPr>
          <a:lstStyle/>
          <a:p>
            <a:r>
              <a:rPr lang="en-US" sz="2400" b="1" dirty="0">
                <a:solidFill>
                  <a:srgbClr val="FF0000"/>
                </a:solidFill>
                <a:latin typeface="Cambria" panose="02040503050406030204" pitchFamily="18" charset="0"/>
                <a:ea typeface="Cambria" panose="02040503050406030204" pitchFamily="18" charset="0"/>
              </a:rPr>
              <a:t>Governing Equations</a:t>
            </a:r>
          </a:p>
        </p:txBody>
      </p:sp>
      <p:cxnSp>
        <p:nvCxnSpPr>
          <p:cNvPr id="9" name="Straight Arrow Connector 8">
            <a:extLst>
              <a:ext uri="{FF2B5EF4-FFF2-40B4-BE49-F238E27FC236}">
                <a16:creationId xmlns:a16="http://schemas.microsoft.com/office/drawing/2014/main" id="{57B30FA2-80B4-B1FB-5F4E-D665742CD228}"/>
              </a:ext>
            </a:extLst>
          </p:cNvPr>
          <p:cNvCxnSpPr>
            <a:cxnSpLocks/>
          </p:cNvCxnSpPr>
          <p:nvPr/>
        </p:nvCxnSpPr>
        <p:spPr>
          <a:xfrm flipV="1">
            <a:off x="1412111" y="5800308"/>
            <a:ext cx="428264" cy="2402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0F3CCEC9-136D-6193-ADFB-F9D7B8BE8E50}"/>
              </a:ext>
            </a:extLst>
          </p:cNvPr>
          <p:cNvSpPr>
            <a:spLocks noGrp="1"/>
          </p:cNvSpPr>
          <p:nvPr>
            <p:ph type="sldNum" sz="quarter" idx="12"/>
          </p:nvPr>
        </p:nvSpPr>
        <p:spPr/>
        <p:txBody>
          <a:bodyPr/>
          <a:lstStyle/>
          <a:p>
            <a:fld id="{58D452B8-95B0-46A1-9AE7-795525A62ED8}" type="slidenum">
              <a:rPr lang="en-US" smtClean="0"/>
              <a:t>46</a:t>
            </a:fld>
            <a:endParaRPr lang="en-US"/>
          </a:p>
        </p:txBody>
      </p:sp>
    </p:spTree>
    <p:extLst>
      <p:ext uri="{BB962C8B-B14F-4D97-AF65-F5344CB8AC3E}">
        <p14:creationId xmlns:p14="http://schemas.microsoft.com/office/powerpoint/2010/main" val="358202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E0427-75A7-6E83-104F-C313FA59438F}"/>
              </a:ext>
            </a:extLst>
          </p:cNvPr>
          <p:cNvSpPr>
            <a:spLocks noGrp="1"/>
          </p:cNvSpPr>
          <p:nvPr>
            <p:ph idx="1"/>
          </p:nvPr>
        </p:nvSpPr>
        <p:spPr>
          <a:xfrm>
            <a:off x="838200" y="482964"/>
            <a:ext cx="10515600" cy="4351338"/>
          </a:xfrm>
        </p:spPr>
        <p:txBody>
          <a:bodyPr/>
          <a:lstStyle/>
          <a:p>
            <a:pPr marL="0" indent="0" algn="just">
              <a:buNone/>
            </a:pPr>
            <a:r>
              <a:rPr lang="en-US" i="1" dirty="0"/>
              <a:t>In an epicyclic gear train, an arm carries two gears A and B having 36 and 45 teeth respectively. If the arm rotates at 150 </a:t>
            </a:r>
            <a:r>
              <a:rPr lang="en-US" i="1" dirty="0" err="1"/>
              <a:t>r.p.m</a:t>
            </a:r>
            <a:r>
              <a:rPr lang="en-US" i="1" dirty="0"/>
              <a:t>. in the anticlockwise direction about the center of the gear A which is fixed, determine the speed of gear B. If the gear A instead of being fixed, makes 300 </a:t>
            </a:r>
            <a:r>
              <a:rPr lang="en-US" i="1" dirty="0" err="1"/>
              <a:t>r.p.m</a:t>
            </a:r>
            <a:r>
              <a:rPr lang="en-US" i="1" dirty="0"/>
              <a:t>. in the clockwise direction, what will be the speed of gear B ?</a:t>
            </a:r>
          </a:p>
        </p:txBody>
      </p:sp>
      <p:pic>
        <p:nvPicPr>
          <p:cNvPr id="5" name="Picture 4">
            <a:extLst>
              <a:ext uri="{FF2B5EF4-FFF2-40B4-BE49-F238E27FC236}">
                <a16:creationId xmlns:a16="http://schemas.microsoft.com/office/drawing/2014/main" id="{DCADDC8D-B7FA-27D0-0EDB-BA04F4215C99}"/>
              </a:ext>
            </a:extLst>
          </p:cNvPr>
          <p:cNvPicPr>
            <a:picLocks noChangeAspect="1"/>
          </p:cNvPicPr>
          <p:nvPr/>
        </p:nvPicPr>
        <p:blipFill>
          <a:blip r:embed="rId2"/>
          <a:stretch>
            <a:fillRect/>
          </a:stretch>
        </p:blipFill>
        <p:spPr>
          <a:xfrm>
            <a:off x="3503555" y="3062404"/>
            <a:ext cx="5439534" cy="3543795"/>
          </a:xfrm>
          <a:prstGeom prst="rect">
            <a:avLst/>
          </a:prstGeom>
        </p:spPr>
      </p:pic>
      <p:sp>
        <p:nvSpPr>
          <p:cNvPr id="6" name="Slide Number Placeholder 5">
            <a:extLst>
              <a:ext uri="{FF2B5EF4-FFF2-40B4-BE49-F238E27FC236}">
                <a16:creationId xmlns:a16="http://schemas.microsoft.com/office/drawing/2014/main" id="{D0DBFB55-6E9A-FDE6-B399-64F476E72A99}"/>
              </a:ext>
            </a:extLst>
          </p:cNvPr>
          <p:cNvSpPr>
            <a:spLocks noGrp="1"/>
          </p:cNvSpPr>
          <p:nvPr>
            <p:ph type="sldNum" sz="quarter" idx="12"/>
          </p:nvPr>
        </p:nvSpPr>
        <p:spPr/>
        <p:txBody>
          <a:bodyPr/>
          <a:lstStyle/>
          <a:p>
            <a:fld id="{58D452B8-95B0-46A1-9AE7-795525A62ED8}" type="slidenum">
              <a:rPr lang="en-US" smtClean="0"/>
              <a:t>47</a:t>
            </a:fld>
            <a:endParaRPr lang="en-US"/>
          </a:p>
        </p:txBody>
      </p:sp>
    </p:spTree>
    <p:extLst>
      <p:ext uri="{BB962C8B-B14F-4D97-AF65-F5344CB8AC3E}">
        <p14:creationId xmlns:p14="http://schemas.microsoft.com/office/powerpoint/2010/main" val="3078244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917D63-F88C-59A6-B556-0A078E732A85}"/>
              </a:ext>
            </a:extLst>
          </p:cNvPr>
          <p:cNvSpPr txBox="1"/>
          <p:nvPr/>
        </p:nvSpPr>
        <p:spPr>
          <a:xfrm>
            <a:off x="512180" y="423004"/>
            <a:ext cx="6094070" cy="523220"/>
          </a:xfrm>
          <a:prstGeom prst="rect">
            <a:avLst/>
          </a:prstGeom>
          <a:noFill/>
        </p:spPr>
        <p:txBody>
          <a:bodyPr wrap="square">
            <a:spAutoFit/>
          </a:bodyPr>
          <a:lstStyle/>
          <a:p>
            <a:r>
              <a:rPr lang="en-US" sz="2800" i="1" dirty="0"/>
              <a:t>Tabular Method</a:t>
            </a:r>
            <a:endParaRPr lang="en-US" sz="2800"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EF1F161-812B-9DE6-10A1-7CABC2865784}"/>
                  </a:ext>
                </a:extLst>
              </p:cNvPr>
              <p:cNvGraphicFramePr>
                <a:graphicFrameLocks noGrp="1"/>
              </p:cNvGraphicFramePr>
              <p:nvPr>
                <p:extLst>
                  <p:ext uri="{D42A27DB-BD31-4B8C-83A1-F6EECF244321}">
                    <p14:modId xmlns:p14="http://schemas.microsoft.com/office/powerpoint/2010/main" val="2628735227"/>
                  </p:ext>
                </p:extLst>
              </p:nvPr>
            </p:nvGraphicFramePr>
            <p:xfrm>
              <a:off x="512180" y="1321548"/>
              <a:ext cx="11421319" cy="4025958"/>
            </p:xfrm>
            <a:graphic>
              <a:graphicData uri="http://schemas.openxmlformats.org/drawingml/2006/table">
                <a:tbl>
                  <a:tblPr firstRow="1" bandRow="1">
                    <a:tableStyleId>{5940675A-B579-460E-94D1-54222C63F5DA}</a:tableStyleId>
                  </a:tblPr>
                  <a:tblGrid>
                    <a:gridCol w="1234963">
                      <a:extLst>
                        <a:ext uri="{9D8B030D-6E8A-4147-A177-3AD203B41FA5}">
                          <a16:colId xmlns:a16="http://schemas.microsoft.com/office/drawing/2014/main" val="1549361314"/>
                        </a:ext>
                      </a:extLst>
                    </a:gridCol>
                    <a:gridCol w="4215044">
                      <a:extLst>
                        <a:ext uri="{9D8B030D-6E8A-4147-A177-3AD203B41FA5}">
                          <a16:colId xmlns:a16="http://schemas.microsoft.com/office/drawing/2014/main" val="3685315941"/>
                        </a:ext>
                      </a:extLst>
                    </a:gridCol>
                    <a:gridCol w="1794182">
                      <a:extLst>
                        <a:ext uri="{9D8B030D-6E8A-4147-A177-3AD203B41FA5}">
                          <a16:colId xmlns:a16="http://schemas.microsoft.com/office/drawing/2014/main" val="985780211"/>
                        </a:ext>
                      </a:extLst>
                    </a:gridCol>
                    <a:gridCol w="1919071">
                      <a:extLst>
                        <a:ext uri="{9D8B030D-6E8A-4147-A177-3AD203B41FA5}">
                          <a16:colId xmlns:a16="http://schemas.microsoft.com/office/drawing/2014/main" val="3226797192"/>
                        </a:ext>
                      </a:extLst>
                    </a:gridCol>
                    <a:gridCol w="2258059">
                      <a:extLst>
                        <a:ext uri="{9D8B030D-6E8A-4147-A177-3AD203B41FA5}">
                          <a16:colId xmlns:a16="http://schemas.microsoft.com/office/drawing/2014/main" val="3920044789"/>
                        </a:ext>
                      </a:extLst>
                    </a:gridCol>
                  </a:tblGrid>
                  <a:tr h="670993">
                    <a:tc rowSpan="2">
                      <a:txBody>
                        <a:bodyPr/>
                        <a:lstStyle/>
                        <a:p>
                          <a:pPr algn="ctr"/>
                          <a:r>
                            <a:rPr lang="en-US" sz="2400" b="1" i="0" dirty="0">
                              <a:latin typeface="Cambria" panose="02040503050406030204" pitchFamily="18" charset="0"/>
                              <a:ea typeface="Cambria" panose="02040503050406030204" pitchFamily="18" charset="0"/>
                            </a:rPr>
                            <a:t>Step No.</a:t>
                          </a:r>
                        </a:p>
                      </a:txBody>
                      <a:tcPr anchor="ctr"/>
                    </a:tc>
                    <a:tc rowSpan="2">
                      <a:txBody>
                        <a:bodyPr/>
                        <a:lstStyle/>
                        <a:p>
                          <a:pPr algn="ctr"/>
                          <a:r>
                            <a:rPr lang="en-US" sz="2400" b="1" i="0" dirty="0">
                              <a:latin typeface="Cambria" panose="02040503050406030204" pitchFamily="18" charset="0"/>
                              <a:ea typeface="Cambria" panose="02040503050406030204" pitchFamily="18" charset="0"/>
                            </a:rPr>
                            <a:t>Condition of Motion</a:t>
                          </a:r>
                        </a:p>
                      </a:txBody>
                      <a:tcPr anchor="ctr"/>
                    </a:tc>
                    <a:tc gridSpan="3">
                      <a:txBody>
                        <a:bodyPr/>
                        <a:lstStyle/>
                        <a:p>
                          <a:pPr algn="ctr"/>
                          <a:r>
                            <a:rPr lang="en-US" sz="2400" b="1" i="0" dirty="0">
                              <a:latin typeface="Cambria" panose="02040503050406030204" pitchFamily="18" charset="0"/>
                              <a:ea typeface="Cambria" panose="02040503050406030204" pitchFamily="18" charset="0"/>
                            </a:rPr>
                            <a:t>Revolution of elements </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82802700"/>
                      </a:ext>
                    </a:extLst>
                  </a:tr>
                  <a:tr h="670993">
                    <a:tc vMerge="1">
                      <a:txBody>
                        <a:bodyPr/>
                        <a:lstStyle/>
                        <a:p>
                          <a:endParaRPr lang="en-US" dirty="0"/>
                        </a:p>
                      </a:txBody>
                      <a:tcPr/>
                    </a:tc>
                    <a:tc vMerge="1">
                      <a:txBody>
                        <a:bodyPr/>
                        <a:lstStyle/>
                        <a:p>
                          <a:endParaRPr lang="en-US" dirty="0"/>
                        </a:p>
                      </a:txBody>
                      <a:tcPr/>
                    </a:tc>
                    <a:tc>
                      <a:txBody>
                        <a:bodyPr/>
                        <a:lstStyle/>
                        <a:p>
                          <a:pPr algn="ctr"/>
                          <a:r>
                            <a:rPr lang="en-US" sz="2400" b="1" i="0" dirty="0">
                              <a:latin typeface="Cambria" panose="02040503050406030204" pitchFamily="18" charset="0"/>
                              <a:ea typeface="Cambria" panose="02040503050406030204" pitchFamily="18" charset="0"/>
                            </a:rPr>
                            <a:t>Gear A</a:t>
                          </a:r>
                        </a:p>
                      </a:txBody>
                      <a:tcPr anchor="ctr"/>
                    </a:tc>
                    <a:tc>
                      <a:txBody>
                        <a:bodyPr/>
                        <a:lstStyle/>
                        <a:p>
                          <a:pPr algn="ctr"/>
                          <a:r>
                            <a:rPr lang="en-US" sz="2400" b="1" i="0" dirty="0">
                              <a:latin typeface="Cambria" panose="02040503050406030204" pitchFamily="18" charset="0"/>
                              <a:ea typeface="Cambria" panose="02040503050406030204" pitchFamily="18" charset="0"/>
                            </a:rPr>
                            <a:t>Gear B</a:t>
                          </a:r>
                        </a:p>
                      </a:txBody>
                      <a:tcPr anchor="ctr"/>
                    </a:tc>
                    <a:tc>
                      <a:txBody>
                        <a:bodyPr/>
                        <a:lstStyle/>
                        <a:p>
                          <a:pPr algn="ctr"/>
                          <a:r>
                            <a:rPr lang="en-US" sz="2400" b="1" i="0" dirty="0">
                              <a:latin typeface="Cambria" panose="02040503050406030204" pitchFamily="18" charset="0"/>
                              <a:ea typeface="Cambria" panose="02040503050406030204" pitchFamily="18" charset="0"/>
                            </a:rPr>
                            <a:t>Arm C</a:t>
                          </a:r>
                        </a:p>
                      </a:txBody>
                      <a:tcPr anchor="ctr"/>
                    </a:tc>
                    <a:extLst>
                      <a:ext uri="{0D108BD9-81ED-4DB2-BD59-A6C34878D82A}">
                        <a16:rowId xmlns:a16="http://schemas.microsoft.com/office/drawing/2014/main" val="2631506443"/>
                      </a:ext>
                    </a:extLst>
                  </a:tr>
                  <a:tr h="670993">
                    <a:tc>
                      <a:txBody>
                        <a:bodyPr/>
                        <a:lstStyle/>
                        <a:p>
                          <a:pPr algn="ctr"/>
                          <a:r>
                            <a:rPr lang="en-US" sz="2400" i="0" dirty="0">
                              <a:latin typeface="Cambria" panose="02040503050406030204" pitchFamily="18" charset="0"/>
                              <a:ea typeface="Cambria" panose="02040503050406030204" pitchFamily="18" charset="0"/>
                            </a:rPr>
                            <a:t>1</a:t>
                          </a:r>
                        </a:p>
                      </a:txBody>
                      <a:tcPr anchor="ctr"/>
                    </a:tc>
                    <a:tc>
                      <a:txBody>
                        <a:bodyPr/>
                        <a:lstStyle/>
                        <a:p>
                          <a:pPr algn="ctr"/>
                          <a:r>
                            <a:rPr lang="en-US" sz="2400" i="0" dirty="0">
                              <a:latin typeface="Cambria" panose="02040503050406030204" pitchFamily="18" charset="0"/>
                              <a:ea typeface="Cambria" panose="02040503050406030204" pitchFamily="18" charset="0"/>
                            </a:rPr>
                            <a:t>Arm fixed, +1 for Gear A</a:t>
                          </a:r>
                        </a:p>
                      </a:txBody>
                      <a:tcPr anchor="ctr"/>
                    </a:tc>
                    <a:tc>
                      <a:txBody>
                        <a:bodyPr/>
                        <a:lstStyle/>
                        <a:p>
                          <a:pPr algn="ctr"/>
                          <a:r>
                            <a:rPr lang="en-US" sz="2400" i="0" dirty="0">
                              <a:latin typeface="Cambria" panose="02040503050406030204" pitchFamily="18" charset="0"/>
                              <a:ea typeface="Cambria" panose="02040503050406030204" pitchFamily="18" charset="0"/>
                            </a:rPr>
                            <a:t>+1</a:t>
                          </a:r>
                        </a:p>
                      </a:txBody>
                      <a:tcPr anchor="ctr"/>
                    </a:tc>
                    <a:tc>
                      <a:txBody>
                        <a:bodyPr/>
                        <a:lstStyle/>
                        <a:p>
                          <a:pPr algn="ctr"/>
                          <a:r>
                            <a:rPr lang="en-US" sz="2400" i="0" dirty="0">
                              <a:latin typeface="Cambria" panose="02040503050406030204" pitchFamily="18" charset="0"/>
                              <a:ea typeface="Cambria" panose="02040503050406030204" pitchFamily="18" charset="0"/>
                            </a:rPr>
                            <a:t>- </a:t>
                          </a:r>
                          <a14:m>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𝐴</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𝐵</m:t>
                                      </m:r>
                                    </m:sub>
                                  </m:sSub>
                                </m:den>
                              </m:f>
                            </m:oMath>
                          </a14:m>
                          <a:endParaRPr lang="en-US" sz="2400" i="0" dirty="0">
                            <a:latin typeface="Cambria" panose="02040503050406030204" pitchFamily="18" charset="0"/>
                            <a:ea typeface="Cambria" panose="02040503050406030204" pitchFamily="18" charset="0"/>
                          </a:endParaRPr>
                        </a:p>
                      </a:txBody>
                      <a:tcPr anchor="ctr"/>
                    </a:tc>
                    <a:tc>
                      <a:txBody>
                        <a:bodyPr/>
                        <a:lstStyle/>
                        <a:p>
                          <a:pPr algn="ctr"/>
                          <a:r>
                            <a:rPr lang="en-US" sz="2400" i="0" dirty="0">
                              <a:latin typeface="Cambria" panose="02040503050406030204" pitchFamily="18" charset="0"/>
                              <a:ea typeface="Cambria" panose="02040503050406030204" pitchFamily="18" charset="0"/>
                            </a:rPr>
                            <a:t>0</a:t>
                          </a:r>
                        </a:p>
                      </a:txBody>
                      <a:tcPr anchor="ctr"/>
                    </a:tc>
                    <a:extLst>
                      <a:ext uri="{0D108BD9-81ED-4DB2-BD59-A6C34878D82A}">
                        <a16:rowId xmlns:a16="http://schemas.microsoft.com/office/drawing/2014/main" val="2800955377"/>
                      </a:ext>
                    </a:extLst>
                  </a:tr>
                  <a:tr h="670993">
                    <a:tc>
                      <a:txBody>
                        <a:bodyPr/>
                        <a:lstStyle/>
                        <a:p>
                          <a:pPr algn="ctr"/>
                          <a:r>
                            <a:rPr lang="en-US" sz="2400" i="0" dirty="0">
                              <a:latin typeface="Cambria" panose="02040503050406030204" pitchFamily="18" charset="0"/>
                              <a:ea typeface="Cambria" panose="02040503050406030204" pitchFamily="18" charset="0"/>
                            </a:rPr>
                            <a:t>2</a:t>
                          </a:r>
                        </a:p>
                      </a:txBody>
                      <a:tcPr anchor="ctr"/>
                    </a:tc>
                    <a:tc>
                      <a:txBody>
                        <a:bodyPr/>
                        <a:lstStyle/>
                        <a:p>
                          <a:pPr algn="ctr"/>
                          <a:r>
                            <a:rPr lang="en-US" sz="2400" i="0" dirty="0">
                              <a:latin typeface="Cambria" panose="02040503050406030204" pitchFamily="18" charset="0"/>
                              <a:ea typeface="Cambria" panose="02040503050406030204" pitchFamily="18" charset="0"/>
                            </a:rPr>
                            <a:t>Arm fixed, +x for Gear A</a:t>
                          </a:r>
                        </a:p>
                      </a:txBody>
                      <a:tcPr anchor="ctr"/>
                    </a:tc>
                    <a:tc>
                      <a:txBody>
                        <a:bodyPr/>
                        <a:lstStyle/>
                        <a:p>
                          <a:pPr algn="ctr"/>
                          <a:r>
                            <a:rPr lang="en-US" sz="2400" i="0" dirty="0">
                              <a:latin typeface="Cambria" panose="02040503050406030204" pitchFamily="18" charset="0"/>
                              <a:ea typeface="Cambria" panose="02040503050406030204" pitchFamily="18" charset="0"/>
                            </a:rPr>
                            <a:t>+x</a:t>
                          </a:r>
                        </a:p>
                      </a:txBody>
                      <a:tcPr anchor="ctr"/>
                    </a:tc>
                    <a:tc>
                      <a:txBody>
                        <a:bodyPr/>
                        <a:lstStyle/>
                        <a:p>
                          <a:pPr algn="ctr"/>
                          <a:r>
                            <a:rPr lang="en-US" sz="2400" i="0" dirty="0">
                              <a:latin typeface="Cambria" panose="02040503050406030204" pitchFamily="18" charset="0"/>
                              <a:ea typeface="Cambria" panose="02040503050406030204" pitchFamily="18" charset="0"/>
                            </a:rPr>
                            <a:t>-x</a:t>
                          </a:r>
                          <a14:m>
                            <m:oMath xmlns:m="http://schemas.openxmlformats.org/officeDocument/2006/math">
                              <m:r>
                                <a:rPr lang="en-US" sz="2400" b="0" i="0" smtClean="0">
                                  <a:latin typeface="Cambria Math" panose="02040503050406030204" pitchFamily="18" charset="0"/>
                                </a:rPr>
                                <m:t> </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𝐴</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𝐵</m:t>
                                      </m:r>
                                    </m:sub>
                                  </m:sSub>
                                </m:den>
                              </m:f>
                            </m:oMath>
                          </a14:m>
                          <a:endParaRPr lang="en-US" sz="2400" i="0" dirty="0">
                            <a:latin typeface="Cambria" panose="02040503050406030204" pitchFamily="18" charset="0"/>
                            <a:ea typeface="Cambria" panose="02040503050406030204" pitchFamily="18" charset="0"/>
                          </a:endParaRPr>
                        </a:p>
                      </a:txBody>
                      <a:tcPr anchor="ctr"/>
                    </a:tc>
                    <a:tc>
                      <a:txBody>
                        <a:bodyPr/>
                        <a:lstStyle/>
                        <a:p>
                          <a:pPr algn="ctr"/>
                          <a:r>
                            <a:rPr lang="en-US" sz="2400" i="0" dirty="0">
                              <a:latin typeface="Cambria" panose="02040503050406030204" pitchFamily="18" charset="0"/>
                              <a:ea typeface="Cambria" panose="02040503050406030204" pitchFamily="18" charset="0"/>
                            </a:rPr>
                            <a:t>0</a:t>
                          </a:r>
                        </a:p>
                      </a:txBody>
                      <a:tcPr anchor="ctr"/>
                    </a:tc>
                    <a:extLst>
                      <a:ext uri="{0D108BD9-81ED-4DB2-BD59-A6C34878D82A}">
                        <a16:rowId xmlns:a16="http://schemas.microsoft.com/office/drawing/2014/main" val="3894593262"/>
                      </a:ext>
                    </a:extLst>
                  </a:tr>
                  <a:tr h="670993">
                    <a:tc>
                      <a:txBody>
                        <a:bodyPr/>
                        <a:lstStyle/>
                        <a:p>
                          <a:pPr algn="ctr"/>
                          <a:r>
                            <a:rPr lang="en-US" sz="2400" i="0" dirty="0">
                              <a:latin typeface="Cambria" panose="02040503050406030204" pitchFamily="18" charset="0"/>
                              <a:ea typeface="Cambria" panose="02040503050406030204" pitchFamily="18" charset="0"/>
                            </a:rPr>
                            <a:t>3</a:t>
                          </a:r>
                        </a:p>
                      </a:txBody>
                      <a:tcPr anchor="ctr"/>
                    </a:tc>
                    <a:tc>
                      <a:txBody>
                        <a:bodyPr/>
                        <a:lstStyle/>
                        <a:p>
                          <a:pPr algn="ctr"/>
                          <a:r>
                            <a:rPr lang="en-US" sz="2400" i="0" dirty="0">
                              <a:latin typeface="Cambria" panose="02040503050406030204" pitchFamily="18" charset="0"/>
                              <a:ea typeface="Cambria" panose="02040503050406030204" pitchFamily="18" charset="0"/>
                            </a:rPr>
                            <a:t>+y for all Gears</a:t>
                          </a:r>
                        </a:p>
                      </a:txBody>
                      <a:tcPr anchor="ctr"/>
                    </a:tc>
                    <a:tc>
                      <a:txBody>
                        <a:bodyPr/>
                        <a:lstStyle/>
                        <a:p>
                          <a:pPr algn="ctr"/>
                          <a:r>
                            <a:rPr lang="en-US" sz="2400" i="0" dirty="0">
                              <a:latin typeface="Cambria" panose="02040503050406030204" pitchFamily="18" charset="0"/>
                              <a:ea typeface="Cambria" panose="02040503050406030204" pitchFamily="18" charset="0"/>
                            </a:rPr>
                            <a:t>+y</a:t>
                          </a:r>
                        </a:p>
                      </a:txBody>
                      <a:tcPr anchor="ctr"/>
                    </a:tc>
                    <a:tc>
                      <a:txBody>
                        <a:bodyPr/>
                        <a:lstStyle/>
                        <a:p>
                          <a:pPr algn="ctr"/>
                          <a:r>
                            <a:rPr lang="en-US" sz="2400" i="0" dirty="0">
                              <a:latin typeface="Cambria" panose="02040503050406030204" pitchFamily="18" charset="0"/>
                              <a:ea typeface="Cambria" panose="02040503050406030204" pitchFamily="18" charset="0"/>
                            </a:rPr>
                            <a:t>+y</a:t>
                          </a:r>
                        </a:p>
                      </a:txBody>
                      <a:tcPr anchor="ctr"/>
                    </a:tc>
                    <a:tc>
                      <a:txBody>
                        <a:bodyPr/>
                        <a:lstStyle/>
                        <a:p>
                          <a:pPr algn="ctr"/>
                          <a:r>
                            <a:rPr lang="en-US" sz="2400" i="0" dirty="0">
                              <a:latin typeface="Cambria" panose="02040503050406030204" pitchFamily="18" charset="0"/>
                              <a:ea typeface="Cambria" panose="02040503050406030204" pitchFamily="18" charset="0"/>
                            </a:rPr>
                            <a:t>+y</a:t>
                          </a:r>
                        </a:p>
                      </a:txBody>
                      <a:tcPr anchor="ctr"/>
                    </a:tc>
                    <a:extLst>
                      <a:ext uri="{0D108BD9-81ED-4DB2-BD59-A6C34878D82A}">
                        <a16:rowId xmlns:a16="http://schemas.microsoft.com/office/drawing/2014/main" val="1197151333"/>
                      </a:ext>
                    </a:extLst>
                  </a:tr>
                  <a:tr h="670993">
                    <a:tc>
                      <a:txBody>
                        <a:bodyPr/>
                        <a:lstStyle/>
                        <a:p>
                          <a:pPr algn="ctr"/>
                          <a:r>
                            <a:rPr lang="en-US" sz="2400" i="0" dirty="0">
                              <a:latin typeface="Cambria" panose="02040503050406030204" pitchFamily="18" charset="0"/>
                              <a:ea typeface="Cambria" panose="02040503050406030204" pitchFamily="18" charset="0"/>
                            </a:rPr>
                            <a:t>4</a:t>
                          </a:r>
                        </a:p>
                      </a:txBody>
                      <a:tcPr anchor="ctr"/>
                    </a:tc>
                    <a:tc>
                      <a:txBody>
                        <a:bodyPr/>
                        <a:lstStyle/>
                        <a:p>
                          <a:pPr algn="ctr"/>
                          <a:r>
                            <a:rPr lang="en-US" sz="2400" i="0" dirty="0">
                              <a:latin typeface="Cambria" panose="02040503050406030204" pitchFamily="18" charset="0"/>
                              <a:ea typeface="Cambria" panose="02040503050406030204" pitchFamily="18" charset="0"/>
                            </a:rPr>
                            <a:t>Total motion</a:t>
                          </a:r>
                        </a:p>
                      </a:txBody>
                      <a:tcPr anchor="ctr"/>
                    </a:tc>
                    <a:tc>
                      <a:txBody>
                        <a:bodyPr/>
                        <a:lstStyle/>
                        <a:p>
                          <a:pPr algn="ctr"/>
                          <a:r>
                            <a:rPr lang="en-US" sz="2400" i="0" dirty="0" err="1">
                              <a:latin typeface="Cambria" panose="02040503050406030204" pitchFamily="18" charset="0"/>
                              <a:ea typeface="Cambria" panose="02040503050406030204" pitchFamily="18" charset="0"/>
                            </a:rPr>
                            <a:t>x+y</a:t>
                          </a:r>
                          <a:endParaRPr lang="en-US" sz="2400" i="0" dirty="0">
                            <a:latin typeface="Cambria" panose="02040503050406030204" pitchFamily="18" charset="0"/>
                            <a:ea typeface="Cambria" panose="02040503050406030204" pitchFamily="18" charset="0"/>
                          </a:endParaRPr>
                        </a:p>
                      </a:txBody>
                      <a:tcPr anchor="ctr"/>
                    </a:tc>
                    <a:tc>
                      <a:txBody>
                        <a:bodyPr/>
                        <a:lstStyle/>
                        <a:p>
                          <a:pPr algn="ctr"/>
                          <a:r>
                            <a:rPr lang="en-US" sz="2400" b="0" i="0" dirty="0">
                              <a:latin typeface="Cambria" panose="02040503050406030204" pitchFamily="18" charset="0"/>
                              <a:ea typeface="Cambria" panose="02040503050406030204" pitchFamily="18" charset="0"/>
                            </a:rPr>
                            <a:t>y - x</a:t>
                          </a:r>
                          <a14:m>
                            <m:oMath xmlns:m="http://schemas.openxmlformats.org/officeDocument/2006/math">
                              <m:r>
                                <a:rPr lang="en-US" sz="2400" b="0" i="0"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𝐴</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𝐵</m:t>
                                      </m:r>
                                    </m:sub>
                                  </m:sSub>
                                </m:den>
                              </m:f>
                            </m:oMath>
                          </a14:m>
                          <a:endParaRPr lang="en-US" sz="2400" b="0" i="0" dirty="0">
                            <a:latin typeface="Cambria" panose="02040503050406030204" pitchFamily="18" charset="0"/>
                            <a:ea typeface="Cambria" panose="02040503050406030204" pitchFamily="18" charset="0"/>
                          </a:endParaRPr>
                        </a:p>
                      </a:txBody>
                      <a:tcPr anchor="ctr"/>
                    </a:tc>
                    <a:tc>
                      <a:txBody>
                        <a:bodyPr/>
                        <a:lstStyle/>
                        <a:p>
                          <a:pPr algn="ctr"/>
                          <a:r>
                            <a:rPr lang="en-US" sz="2400" i="0" dirty="0">
                              <a:latin typeface="Cambria" panose="02040503050406030204" pitchFamily="18" charset="0"/>
                              <a:ea typeface="Cambria" panose="02040503050406030204" pitchFamily="18" charset="0"/>
                            </a:rPr>
                            <a:t>+y</a:t>
                          </a:r>
                        </a:p>
                      </a:txBody>
                      <a:tcPr anchor="ctr"/>
                    </a:tc>
                    <a:extLst>
                      <a:ext uri="{0D108BD9-81ED-4DB2-BD59-A6C34878D82A}">
                        <a16:rowId xmlns:a16="http://schemas.microsoft.com/office/drawing/2014/main" val="711962856"/>
                      </a:ext>
                    </a:extLst>
                  </a:tr>
                </a:tbl>
              </a:graphicData>
            </a:graphic>
          </p:graphicFrame>
        </mc:Choice>
        <mc:Fallback xmlns="">
          <p:graphicFrame>
            <p:nvGraphicFramePr>
              <p:cNvPr id="4" name="Table 3">
                <a:extLst>
                  <a:ext uri="{FF2B5EF4-FFF2-40B4-BE49-F238E27FC236}">
                    <a16:creationId xmlns:a16="http://schemas.microsoft.com/office/drawing/2014/main" id="{FEF1F161-812B-9DE6-10A1-7CABC2865784}"/>
                  </a:ext>
                </a:extLst>
              </p:cNvPr>
              <p:cNvGraphicFramePr>
                <a:graphicFrameLocks noGrp="1"/>
              </p:cNvGraphicFramePr>
              <p:nvPr>
                <p:extLst>
                  <p:ext uri="{D42A27DB-BD31-4B8C-83A1-F6EECF244321}">
                    <p14:modId xmlns:p14="http://schemas.microsoft.com/office/powerpoint/2010/main" val="2628735227"/>
                  </p:ext>
                </p:extLst>
              </p:nvPr>
            </p:nvGraphicFramePr>
            <p:xfrm>
              <a:off x="512180" y="1321548"/>
              <a:ext cx="11421319" cy="4025958"/>
            </p:xfrm>
            <a:graphic>
              <a:graphicData uri="http://schemas.openxmlformats.org/drawingml/2006/table">
                <a:tbl>
                  <a:tblPr firstRow="1" bandRow="1">
                    <a:tableStyleId>{5940675A-B579-460E-94D1-54222C63F5DA}</a:tableStyleId>
                  </a:tblPr>
                  <a:tblGrid>
                    <a:gridCol w="1234963">
                      <a:extLst>
                        <a:ext uri="{9D8B030D-6E8A-4147-A177-3AD203B41FA5}">
                          <a16:colId xmlns:a16="http://schemas.microsoft.com/office/drawing/2014/main" val="1549361314"/>
                        </a:ext>
                      </a:extLst>
                    </a:gridCol>
                    <a:gridCol w="4215044">
                      <a:extLst>
                        <a:ext uri="{9D8B030D-6E8A-4147-A177-3AD203B41FA5}">
                          <a16:colId xmlns:a16="http://schemas.microsoft.com/office/drawing/2014/main" val="3685315941"/>
                        </a:ext>
                      </a:extLst>
                    </a:gridCol>
                    <a:gridCol w="1794182">
                      <a:extLst>
                        <a:ext uri="{9D8B030D-6E8A-4147-A177-3AD203B41FA5}">
                          <a16:colId xmlns:a16="http://schemas.microsoft.com/office/drawing/2014/main" val="985780211"/>
                        </a:ext>
                      </a:extLst>
                    </a:gridCol>
                    <a:gridCol w="1919071">
                      <a:extLst>
                        <a:ext uri="{9D8B030D-6E8A-4147-A177-3AD203B41FA5}">
                          <a16:colId xmlns:a16="http://schemas.microsoft.com/office/drawing/2014/main" val="3226797192"/>
                        </a:ext>
                      </a:extLst>
                    </a:gridCol>
                    <a:gridCol w="2258059">
                      <a:extLst>
                        <a:ext uri="{9D8B030D-6E8A-4147-A177-3AD203B41FA5}">
                          <a16:colId xmlns:a16="http://schemas.microsoft.com/office/drawing/2014/main" val="3920044789"/>
                        </a:ext>
                      </a:extLst>
                    </a:gridCol>
                  </a:tblGrid>
                  <a:tr h="670993">
                    <a:tc rowSpan="2">
                      <a:txBody>
                        <a:bodyPr/>
                        <a:lstStyle/>
                        <a:p>
                          <a:pPr algn="ctr"/>
                          <a:r>
                            <a:rPr lang="en-US" sz="2400" b="1" i="0" dirty="0">
                              <a:latin typeface="Cambria" panose="02040503050406030204" pitchFamily="18" charset="0"/>
                              <a:ea typeface="Cambria" panose="02040503050406030204" pitchFamily="18" charset="0"/>
                            </a:rPr>
                            <a:t>Step No.</a:t>
                          </a:r>
                        </a:p>
                      </a:txBody>
                      <a:tcPr anchor="ctr"/>
                    </a:tc>
                    <a:tc rowSpan="2">
                      <a:txBody>
                        <a:bodyPr/>
                        <a:lstStyle/>
                        <a:p>
                          <a:pPr algn="ctr"/>
                          <a:r>
                            <a:rPr lang="en-US" sz="2400" b="1" i="0" dirty="0">
                              <a:latin typeface="Cambria" panose="02040503050406030204" pitchFamily="18" charset="0"/>
                              <a:ea typeface="Cambria" panose="02040503050406030204" pitchFamily="18" charset="0"/>
                            </a:rPr>
                            <a:t>Condition of Motion</a:t>
                          </a:r>
                        </a:p>
                      </a:txBody>
                      <a:tcPr anchor="ctr"/>
                    </a:tc>
                    <a:tc gridSpan="3">
                      <a:txBody>
                        <a:bodyPr/>
                        <a:lstStyle/>
                        <a:p>
                          <a:pPr algn="ctr"/>
                          <a:r>
                            <a:rPr lang="en-US" sz="2400" b="1" i="0" dirty="0">
                              <a:latin typeface="Cambria" panose="02040503050406030204" pitchFamily="18" charset="0"/>
                              <a:ea typeface="Cambria" panose="02040503050406030204" pitchFamily="18" charset="0"/>
                            </a:rPr>
                            <a:t>Revolution of elements </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82802700"/>
                      </a:ext>
                    </a:extLst>
                  </a:tr>
                  <a:tr h="670993">
                    <a:tc vMerge="1">
                      <a:txBody>
                        <a:bodyPr/>
                        <a:lstStyle/>
                        <a:p>
                          <a:endParaRPr lang="en-US" dirty="0"/>
                        </a:p>
                      </a:txBody>
                      <a:tcPr/>
                    </a:tc>
                    <a:tc vMerge="1">
                      <a:txBody>
                        <a:bodyPr/>
                        <a:lstStyle/>
                        <a:p>
                          <a:endParaRPr lang="en-US" dirty="0"/>
                        </a:p>
                      </a:txBody>
                      <a:tcPr/>
                    </a:tc>
                    <a:tc>
                      <a:txBody>
                        <a:bodyPr/>
                        <a:lstStyle/>
                        <a:p>
                          <a:pPr algn="ctr"/>
                          <a:r>
                            <a:rPr lang="en-US" sz="2400" b="1" i="0" dirty="0">
                              <a:latin typeface="Cambria" panose="02040503050406030204" pitchFamily="18" charset="0"/>
                              <a:ea typeface="Cambria" panose="02040503050406030204" pitchFamily="18" charset="0"/>
                            </a:rPr>
                            <a:t>Gear A</a:t>
                          </a:r>
                        </a:p>
                      </a:txBody>
                      <a:tcPr anchor="ctr"/>
                    </a:tc>
                    <a:tc>
                      <a:txBody>
                        <a:bodyPr/>
                        <a:lstStyle/>
                        <a:p>
                          <a:pPr algn="ctr"/>
                          <a:r>
                            <a:rPr lang="en-US" sz="2400" b="1" i="0" dirty="0">
                              <a:latin typeface="Cambria" panose="02040503050406030204" pitchFamily="18" charset="0"/>
                              <a:ea typeface="Cambria" panose="02040503050406030204" pitchFamily="18" charset="0"/>
                            </a:rPr>
                            <a:t>Gear B</a:t>
                          </a:r>
                        </a:p>
                      </a:txBody>
                      <a:tcPr anchor="ctr"/>
                    </a:tc>
                    <a:tc>
                      <a:txBody>
                        <a:bodyPr/>
                        <a:lstStyle/>
                        <a:p>
                          <a:pPr algn="ctr"/>
                          <a:r>
                            <a:rPr lang="en-US" sz="2400" b="1" i="0" dirty="0">
                              <a:latin typeface="Cambria" panose="02040503050406030204" pitchFamily="18" charset="0"/>
                              <a:ea typeface="Cambria" panose="02040503050406030204" pitchFamily="18" charset="0"/>
                            </a:rPr>
                            <a:t>Arm C</a:t>
                          </a:r>
                        </a:p>
                      </a:txBody>
                      <a:tcPr anchor="ctr"/>
                    </a:tc>
                    <a:extLst>
                      <a:ext uri="{0D108BD9-81ED-4DB2-BD59-A6C34878D82A}">
                        <a16:rowId xmlns:a16="http://schemas.microsoft.com/office/drawing/2014/main" val="2631506443"/>
                      </a:ext>
                    </a:extLst>
                  </a:tr>
                  <a:tr h="670993">
                    <a:tc>
                      <a:txBody>
                        <a:bodyPr/>
                        <a:lstStyle/>
                        <a:p>
                          <a:pPr algn="ctr"/>
                          <a:r>
                            <a:rPr lang="en-US" sz="2400" i="0" dirty="0">
                              <a:latin typeface="Cambria" panose="02040503050406030204" pitchFamily="18" charset="0"/>
                              <a:ea typeface="Cambria" panose="02040503050406030204" pitchFamily="18" charset="0"/>
                            </a:rPr>
                            <a:t>1</a:t>
                          </a:r>
                        </a:p>
                      </a:txBody>
                      <a:tcPr anchor="ctr"/>
                    </a:tc>
                    <a:tc>
                      <a:txBody>
                        <a:bodyPr/>
                        <a:lstStyle/>
                        <a:p>
                          <a:pPr algn="ctr"/>
                          <a:r>
                            <a:rPr lang="en-US" sz="2400" i="0" dirty="0">
                              <a:latin typeface="Cambria" panose="02040503050406030204" pitchFamily="18" charset="0"/>
                              <a:ea typeface="Cambria" panose="02040503050406030204" pitchFamily="18" charset="0"/>
                            </a:rPr>
                            <a:t>Arm fixed, +1 for Gear A</a:t>
                          </a:r>
                        </a:p>
                      </a:txBody>
                      <a:tcPr anchor="ctr"/>
                    </a:tc>
                    <a:tc>
                      <a:txBody>
                        <a:bodyPr/>
                        <a:lstStyle/>
                        <a:p>
                          <a:pPr algn="ctr"/>
                          <a:r>
                            <a:rPr lang="en-US" sz="2400" i="0" dirty="0">
                              <a:latin typeface="Cambria" panose="02040503050406030204" pitchFamily="18" charset="0"/>
                              <a:ea typeface="Cambria" panose="02040503050406030204" pitchFamily="18" charset="0"/>
                            </a:rPr>
                            <a:t>+1</a:t>
                          </a:r>
                        </a:p>
                      </a:txBody>
                      <a:tcPr anchor="ctr"/>
                    </a:tc>
                    <a:tc>
                      <a:txBody>
                        <a:bodyPr/>
                        <a:lstStyle/>
                        <a:p>
                          <a:endParaRPr lang="en-US"/>
                        </a:p>
                      </a:txBody>
                      <a:tcPr anchor="ctr">
                        <a:blipFill>
                          <a:blip r:embed="rId2"/>
                          <a:stretch>
                            <a:fillRect l="-379299" t="-201818" r="-118790" b="-305455"/>
                          </a:stretch>
                        </a:blipFill>
                      </a:tcPr>
                    </a:tc>
                    <a:tc>
                      <a:txBody>
                        <a:bodyPr/>
                        <a:lstStyle/>
                        <a:p>
                          <a:pPr algn="ctr"/>
                          <a:r>
                            <a:rPr lang="en-US" sz="2400" i="0" dirty="0">
                              <a:latin typeface="Cambria" panose="02040503050406030204" pitchFamily="18" charset="0"/>
                              <a:ea typeface="Cambria" panose="02040503050406030204" pitchFamily="18" charset="0"/>
                            </a:rPr>
                            <a:t>0</a:t>
                          </a:r>
                        </a:p>
                      </a:txBody>
                      <a:tcPr anchor="ctr"/>
                    </a:tc>
                    <a:extLst>
                      <a:ext uri="{0D108BD9-81ED-4DB2-BD59-A6C34878D82A}">
                        <a16:rowId xmlns:a16="http://schemas.microsoft.com/office/drawing/2014/main" val="2800955377"/>
                      </a:ext>
                    </a:extLst>
                  </a:tr>
                  <a:tr h="670993">
                    <a:tc>
                      <a:txBody>
                        <a:bodyPr/>
                        <a:lstStyle/>
                        <a:p>
                          <a:pPr algn="ctr"/>
                          <a:r>
                            <a:rPr lang="en-US" sz="2400" i="0" dirty="0">
                              <a:latin typeface="Cambria" panose="02040503050406030204" pitchFamily="18" charset="0"/>
                              <a:ea typeface="Cambria" panose="02040503050406030204" pitchFamily="18" charset="0"/>
                            </a:rPr>
                            <a:t>2</a:t>
                          </a:r>
                        </a:p>
                      </a:txBody>
                      <a:tcPr anchor="ctr"/>
                    </a:tc>
                    <a:tc>
                      <a:txBody>
                        <a:bodyPr/>
                        <a:lstStyle/>
                        <a:p>
                          <a:pPr algn="ctr"/>
                          <a:r>
                            <a:rPr lang="en-US" sz="2400" i="0" dirty="0">
                              <a:latin typeface="Cambria" panose="02040503050406030204" pitchFamily="18" charset="0"/>
                              <a:ea typeface="Cambria" panose="02040503050406030204" pitchFamily="18" charset="0"/>
                            </a:rPr>
                            <a:t>Arm fixed, +x for Gear A</a:t>
                          </a:r>
                        </a:p>
                      </a:txBody>
                      <a:tcPr anchor="ctr"/>
                    </a:tc>
                    <a:tc>
                      <a:txBody>
                        <a:bodyPr/>
                        <a:lstStyle/>
                        <a:p>
                          <a:pPr algn="ctr"/>
                          <a:r>
                            <a:rPr lang="en-US" sz="2400" i="0" dirty="0">
                              <a:latin typeface="Cambria" panose="02040503050406030204" pitchFamily="18" charset="0"/>
                              <a:ea typeface="Cambria" panose="02040503050406030204" pitchFamily="18" charset="0"/>
                            </a:rPr>
                            <a:t>+x</a:t>
                          </a:r>
                        </a:p>
                      </a:txBody>
                      <a:tcPr anchor="ctr"/>
                    </a:tc>
                    <a:tc>
                      <a:txBody>
                        <a:bodyPr/>
                        <a:lstStyle/>
                        <a:p>
                          <a:endParaRPr lang="en-US"/>
                        </a:p>
                      </a:txBody>
                      <a:tcPr anchor="ctr">
                        <a:blipFill>
                          <a:blip r:embed="rId2"/>
                          <a:stretch>
                            <a:fillRect l="-379299" t="-301818" r="-118790" b="-205455"/>
                          </a:stretch>
                        </a:blipFill>
                      </a:tcPr>
                    </a:tc>
                    <a:tc>
                      <a:txBody>
                        <a:bodyPr/>
                        <a:lstStyle/>
                        <a:p>
                          <a:pPr algn="ctr"/>
                          <a:r>
                            <a:rPr lang="en-US" sz="2400" i="0" dirty="0">
                              <a:latin typeface="Cambria" panose="02040503050406030204" pitchFamily="18" charset="0"/>
                              <a:ea typeface="Cambria" panose="02040503050406030204" pitchFamily="18" charset="0"/>
                            </a:rPr>
                            <a:t>0</a:t>
                          </a:r>
                        </a:p>
                      </a:txBody>
                      <a:tcPr anchor="ctr"/>
                    </a:tc>
                    <a:extLst>
                      <a:ext uri="{0D108BD9-81ED-4DB2-BD59-A6C34878D82A}">
                        <a16:rowId xmlns:a16="http://schemas.microsoft.com/office/drawing/2014/main" val="3894593262"/>
                      </a:ext>
                    </a:extLst>
                  </a:tr>
                  <a:tr h="670993">
                    <a:tc>
                      <a:txBody>
                        <a:bodyPr/>
                        <a:lstStyle/>
                        <a:p>
                          <a:pPr algn="ctr"/>
                          <a:r>
                            <a:rPr lang="en-US" sz="2400" i="0" dirty="0">
                              <a:latin typeface="Cambria" panose="02040503050406030204" pitchFamily="18" charset="0"/>
                              <a:ea typeface="Cambria" panose="02040503050406030204" pitchFamily="18" charset="0"/>
                            </a:rPr>
                            <a:t>3</a:t>
                          </a:r>
                        </a:p>
                      </a:txBody>
                      <a:tcPr anchor="ctr"/>
                    </a:tc>
                    <a:tc>
                      <a:txBody>
                        <a:bodyPr/>
                        <a:lstStyle/>
                        <a:p>
                          <a:pPr algn="ctr"/>
                          <a:r>
                            <a:rPr lang="en-US" sz="2400" i="0" dirty="0">
                              <a:latin typeface="Cambria" panose="02040503050406030204" pitchFamily="18" charset="0"/>
                              <a:ea typeface="Cambria" panose="02040503050406030204" pitchFamily="18" charset="0"/>
                            </a:rPr>
                            <a:t>+y for all Gears</a:t>
                          </a:r>
                        </a:p>
                      </a:txBody>
                      <a:tcPr anchor="ctr"/>
                    </a:tc>
                    <a:tc>
                      <a:txBody>
                        <a:bodyPr/>
                        <a:lstStyle/>
                        <a:p>
                          <a:pPr algn="ctr"/>
                          <a:r>
                            <a:rPr lang="en-US" sz="2400" i="0" dirty="0">
                              <a:latin typeface="Cambria" panose="02040503050406030204" pitchFamily="18" charset="0"/>
                              <a:ea typeface="Cambria" panose="02040503050406030204" pitchFamily="18" charset="0"/>
                            </a:rPr>
                            <a:t>+y</a:t>
                          </a:r>
                        </a:p>
                      </a:txBody>
                      <a:tcPr anchor="ctr"/>
                    </a:tc>
                    <a:tc>
                      <a:txBody>
                        <a:bodyPr/>
                        <a:lstStyle/>
                        <a:p>
                          <a:pPr algn="ctr"/>
                          <a:r>
                            <a:rPr lang="en-US" sz="2400" i="0" dirty="0">
                              <a:latin typeface="Cambria" panose="02040503050406030204" pitchFamily="18" charset="0"/>
                              <a:ea typeface="Cambria" panose="02040503050406030204" pitchFamily="18" charset="0"/>
                            </a:rPr>
                            <a:t>+y</a:t>
                          </a:r>
                        </a:p>
                      </a:txBody>
                      <a:tcPr anchor="ctr"/>
                    </a:tc>
                    <a:tc>
                      <a:txBody>
                        <a:bodyPr/>
                        <a:lstStyle/>
                        <a:p>
                          <a:pPr algn="ctr"/>
                          <a:r>
                            <a:rPr lang="en-US" sz="2400" i="0" dirty="0">
                              <a:latin typeface="Cambria" panose="02040503050406030204" pitchFamily="18" charset="0"/>
                              <a:ea typeface="Cambria" panose="02040503050406030204" pitchFamily="18" charset="0"/>
                            </a:rPr>
                            <a:t>+y</a:t>
                          </a:r>
                        </a:p>
                      </a:txBody>
                      <a:tcPr anchor="ctr"/>
                    </a:tc>
                    <a:extLst>
                      <a:ext uri="{0D108BD9-81ED-4DB2-BD59-A6C34878D82A}">
                        <a16:rowId xmlns:a16="http://schemas.microsoft.com/office/drawing/2014/main" val="1197151333"/>
                      </a:ext>
                    </a:extLst>
                  </a:tr>
                  <a:tr h="670993">
                    <a:tc>
                      <a:txBody>
                        <a:bodyPr/>
                        <a:lstStyle/>
                        <a:p>
                          <a:pPr algn="ctr"/>
                          <a:r>
                            <a:rPr lang="en-US" sz="2400" i="0" dirty="0">
                              <a:latin typeface="Cambria" panose="02040503050406030204" pitchFamily="18" charset="0"/>
                              <a:ea typeface="Cambria" panose="02040503050406030204" pitchFamily="18" charset="0"/>
                            </a:rPr>
                            <a:t>4</a:t>
                          </a:r>
                        </a:p>
                      </a:txBody>
                      <a:tcPr anchor="ctr"/>
                    </a:tc>
                    <a:tc>
                      <a:txBody>
                        <a:bodyPr/>
                        <a:lstStyle/>
                        <a:p>
                          <a:pPr algn="ctr"/>
                          <a:r>
                            <a:rPr lang="en-US" sz="2400" i="0" dirty="0">
                              <a:latin typeface="Cambria" panose="02040503050406030204" pitchFamily="18" charset="0"/>
                              <a:ea typeface="Cambria" panose="02040503050406030204" pitchFamily="18" charset="0"/>
                            </a:rPr>
                            <a:t>Total motion</a:t>
                          </a:r>
                        </a:p>
                      </a:txBody>
                      <a:tcPr anchor="ctr"/>
                    </a:tc>
                    <a:tc>
                      <a:txBody>
                        <a:bodyPr/>
                        <a:lstStyle/>
                        <a:p>
                          <a:pPr algn="ctr"/>
                          <a:r>
                            <a:rPr lang="en-US" sz="2400" i="0" dirty="0" err="1">
                              <a:latin typeface="Cambria" panose="02040503050406030204" pitchFamily="18" charset="0"/>
                              <a:ea typeface="Cambria" panose="02040503050406030204" pitchFamily="18" charset="0"/>
                            </a:rPr>
                            <a:t>x+y</a:t>
                          </a:r>
                          <a:endParaRPr lang="en-US" sz="2400" i="0" dirty="0">
                            <a:latin typeface="Cambria" panose="02040503050406030204" pitchFamily="18" charset="0"/>
                            <a:ea typeface="Cambria" panose="02040503050406030204" pitchFamily="18" charset="0"/>
                          </a:endParaRPr>
                        </a:p>
                      </a:txBody>
                      <a:tcPr anchor="ctr"/>
                    </a:tc>
                    <a:tc>
                      <a:txBody>
                        <a:bodyPr/>
                        <a:lstStyle/>
                        <a:p>
                          <a:endParaRPr lang="en-US"/>
                        </a:p>
                      </a:txBody>
                      <a:tcPr anchor="ctr">
                        <a:blipFill>
                          <a:blip r:embed="rId2"/>
                          <a:stretch>
                            <a:fillRect l="-379299" t="-502727" r="-118790" b="-4545"/>
                          </a:stretch>
                        </a:blipFill>
                      </a:tcPr>
                    </a:tc>
                    <a:tc>
                      <a:txBody>
                        <a:bodyPr/>
                        <a:lstStyle/>
                        <a:p>
                          <a:pPr algn="ctr"/>
                          <a:r>
                            <a:rPr lang="en-US" sz="2400" i="0" dirty="0">
                              <a:latin typeface="Cambria" panose="02040503050406030204" pitchFamily="18" charset="0"/>
                              <a:ea typeface="Cambria" panose="02040503050406030204" pitchFamily="18" charset="0"/>
                            </a:rPr>
                            <a:t>+y</a:t>
                          </a:r>
                        </a:p>
                      </a:txBody>
                      <a:tcPr anchor="ctr"/>
                    </a:tc>
                    <a:extLst>
                      <a:ext uri="{0D108BD9-81ED-4DB2-BD59-A6C34878D82A}">
                        <a16:rowId xmlns:a16="http://schemas.microsoft.com/office/drawing/2014/main" val="711962856"/>
                      </a:ext>
                    </a:extLst>
                  </a:tr>
                </a:tbl>
              </a:graphicData>
            </a:graphic>
          </p:graphicFrame>
        </mc:Fallback>
      </mc:AlternateContent>
      <p:sp>
        <p:nvSpPr>
          <p:cNvPr id="5" name="Slide Number Placeholder 4">
            <a:extLst>
              <a:ext uri="{FF2B5EF4-FFF2-40B4-BE49-F238E27FC236}">
                <a16:creationId xmlns:a16="http://schemas.microsoft.com/office/drawing/2014/main" id="{DD666B4C-E5C3-9B67-A26D-875ECD95E250}"/>
              </a:ext>
            </a:extLst>
          </p:cNvPr>
          <p:cNvSpPr>
            <a:spLocks noGrp="1"/>
          </p:cNvSpPr>
          <p:nvPr>
            <p:ph type="sldNum" sz="quarter" idx="12"/>
          </p:nvPr>
        </p:nvSpPr>
        <p:spPr/>
        <p:txBody>
          <a:bodyPr/>
          <a:lstStyle/>
          <a:p>
            <a:fld id="{58D452B8-95B0-46A1-9AE7-795525A62ED8}" type="slidenum">
              <a:rPr lang="en-US" smtClean="0"/>
              <a:t>48</a:t>
            </a:fld>
            <a:endParaRPr lang="en-US"/>
          </a:p>
        </p:txBody>
      </p:sp>
    </p:spTree>
    <p:extLst>
      <p:ext uri="{BB962C8B-B14F-4D97-AF65-F5344CB8AC3E}">
        <p14:creationId xmlns:p14="http://schemas.microsoft.com/office/powerpoint/2010/main" val="1550503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764426-EF40-A215-ECAD-826557A1ACD8}"/>
              </a:ext>
            </a:extLst>
          </p:cNvPr>
          <p:cNvSpPr txBox="1"/>
          <p:nvPr/>
        </p:nvSpPr>
        <p:spPr>
          <a:xfrm>
            <a:off x="727586" y="356107"/>
            <a:ext cx="11159613" cy="400110"/>
          </a:xfrm>
          <a:prstGeom prst="rect">
            <a:avLst/>
          </a:prstGeom>
          <a:noFill/>
        </p:spPr>
        <p:txBody>
          <a:bodyPr wrap="square">
            <a:spAutoFit/>
          </a:bodyPr>
          <a:lstStyle/>
          <a:p>
            <a:r>
              <a:rPr lang="en-US" sz="2000" dirty="0">
                <a:latin typeface="Cambria" panose="02040503050406030204" pitchFamily="18" charset="0"/>
                <a:ea typeface="Cambria" panose="02040503050406030204" pitchFamily="18" charset="0"/>
              </a:rPr>
              <a:t>If the Gear A is fixed, </a:t>
            </a:r>
            <a:r>
              <a:rPr lang="en-US" sz="2000" dirty="0" err="1">
                <a:latin typeface="Cambria" panose="02040503050406030204" pitchFamily="18" charset="0"/>
                <a:ea typeface="Cambria" panose="02040503050406030204" pitchFamily="18" charset="0"/>
              </a:rPr>
              <a:t>x+y</a:t>
            </a:r>
            <a:r>
              <a:rPr lang="en-US" sz="2000" dirty="0">
                <a:latin typeface="Cambria" panose="02040503050406030204" pitchFamily="18" charset="0"/>
                <a:ea typeface="Cambria" panose="02040503050406030204" pitchFamily="18" charset="0"/>
              </a:rPr>
              <a:t> = 0</a:t>
            </a:r>
            <a:r>
              <a:rPr lang="en-US" sz="2000" i="1" dirty="0">
                <a:latin typeface="Cambria" panose="02040503050406030204" pitchFamily="18" charset="0"/>
                <a:ea typeface="Cambria" panose="02040503050406030204" pitchFamily="18" charset="0"/>
              </a:rPr>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E6F510-8C04-5C9D-9424-9D1012029522}"/>
                  </a:ext>
                </a:extLst>
              </p:cNvPr>
              <p:cNvSpPr txBox="1"/>
              <p:nvPr/>
            </p:nvSpPr>
            <p:spPr>
              <a:xfrm>
                <a:off x="727586" y="879327"/>
                <a:ext cx="11159613" cy="2849819"/>
              </a:xfrm>
              <a:prstGeom prst="rect">
                <a:avLst/>
              </a:prstGeom>
              <a:noFill/>
            </p:spPr>
            <p:txBody>
              <a:bodyPr wrap="square">
                <a:spAutoFit/>
              </a:bodyPr>
              <a:lstStyle/>
              <a:p>
                <a:r>
                  <a:rPr lang="en-US" sz="2000" dirty="0">
                    <a:latin typeface="Cambria" panose="02040503050406030204" pitchFamily="18" charset="0"/>
                    <a:ea typeface="Cambria" panose="02040503050406030204" pitchFamily="18" charset="0"/>
                  </a:rPr>
                  <a:t>T</a:t>
                </a:r>
                <a:r>
                  <a:rPr lang="en-US" sz="2000" baseline="-25000" dirty="0">
                    <a:latin typeface="Cambria" panose="02040503050406030204" pitchFamily="18" charset="0"/>
                    <a:ea typeface="Cambria" panose="02040503050406030204" pitchFamily="18" charset="0"/>
                  </a:rPr>
                  <a:t>A</a:t>
                </a:r>
                <a:r>
                  <a:rPr lang="en-US" sz="2000" dirty="0">
                    <a:latin typeface="Cambria" panose="02040503050406030204" pitchFamily="18" charset="0"/>
                    <a:ea typeface="Cambria" panose="02040503050406030204" pitchFamily="18" charset="0"/>
                  </a:rPr>
                  <a:t> = 36 ; T</a:t>
                </a:r>
                <a:r>
                  <a:rPr lang="en-US" sz="2000" baseline="-25000" dirty="0">
                    <a:latin typeface="Cambria" panose="02040503050406030204" pitchFamily="18" charset="0"/>
                    <a:ea typeface="Cambria" panose="02040503050406030204" pitchFamily="18" charset="0"/>
                  </a:rPr>
                  <a:t>B </a:t>
                </a:r>
                <a:r>
                  <a:rPr lang="en-US" sz="2000" dirty="0">
                    <a:latin typeface="Cambria" panose="02040503050406030204" pitchFamily="18" charset="0"/>
                    <a:ea typeface="Cambria" panose="02040503050406030204" pitchFamily="18" charset="0"/>
                  </a:rPr>
                  <a:t>= 45 ; </a:t>
                </a:r>
              </a:p>
              <a:p>
                <a:r>
                  <a:rPr lang="en-US" sz="2000" dirty="0">
                    <a:latin typeface="Cambria" panose="02040503050406030204" pitchFamily="18" charset="0"/>
                    <a:ea typeface="Cambria" panose="02040503050406030204" pitchFamily="18" charset="0"/>
                  </a:rPr>
                  <a:t>N</a:t>
                </a:r>
                <a:r>
                  <a:rPr lang="en-US" sz="2000" baseline="-25000" dirty="0">
                    <a:latin typeface="Cambria" panose="02040503050406030204" pitchFamily="18" charset="0"/>
                    <a:ea typeface="Cambria" panose="02040503050406030204" pitchFamily="18" charset="0"/>
                  </a:rPr>
                  <a:t>C</a:t>
                </a:r>
                <a:r>
                  <a:rPr lang="en-US" sz="2000" dirty="0">
                    <a:latin typeface="Cambria" panose="02040503050406030204" pitchFamily="18" charset="0"/>
                    <a:ea typeface="Cambria" panose="02040503050406030204" pitchFamily="18" charset="0"/>
                  </a:rPr>
                  <a:t> = 150 </a:t>
                </a:r>
                <a:r>
                  <a:rPr lang="en-US" sz="2000" dirty="0" err="1">
                    <a:latin typeface="Cambria" panose="02040503050406030204" pitchFamily="18" charset="0"/>
                    <a:ea typeface="Cambria" panose="02040503050406030204" pitchFamily="18" charset="0"/>
                  </a:rPr>
                  <a:t>r.p.m</a:t>
                </a:r>
                <a:r>
                  <a:rPr lang="en-US" sz="2000" dirty="0">
                    <a:latin typeface="Cambria" panose="02040503050406030204" pitchFamily="18" charset="0"/>
                    <a:ea typeface="Cambria" panose="02040503050406030204" pitchFamily="18" charset="0"/>
                  </a:rPr>
                  <a:t>. (anticlockwise)</a:t>
                </a:r>
              </a:p>
              <a:p>
                <a:r>
                  <a:rPr lang="en-US" sz="2000" dirty="0">
                    <a:latin typeface="Cambria" panose="02040503050406030204" pitchFamily="18" charset="0"/>
                    <a:ea typeface="Cambria" panose="02040503050406030204" pitchFamily="18" charset="0"/>
                  </a:rPr>
                  <a:t>So, y = 150 </a:t>
                </a:r>
                <a:r>
                  <a:rPr lang="en-US" sz="2000" dirty="0" err="1">
                    <a:latin typeface="Cambria" panose="02040503050406030204" pitchFamily="18" charset="0"/>
                    <a:ea typeface="Cambria" panose="02040503050406030204" pitchFamily="18" charset="0"/>
                  </a:rPr>
                  <a:t>r.p.m</a:t>
                </a:r>
                <a:r>
                  <a:rPr lang="en-US" sz="2000" dirty="0">
                    <a:latin typeface="Cambria" panose="02040503050406030204" pitchFamily="18" charset="0"/>
                    <a:ea typeface="Cambria" panose="02040503050406030204" pitchFamily="18" charset="0"/>
                  </a:rPr>
                  <a:t>.</a:t>
                </a:r>
              </a:p>
              <a:p>
                <a:r>
                  <a:rPr lang="en-US" sz="2000" dirty="0">
                    <a:latin typeface="Cambria" panose="02040503050406030204" pitchFamily="18" charset="0"/>
                    <a:ea typeface="Cambria" panose="02040503050406030204" pitchFamily="18" charset="0"/>
                  </a:rPr>
                  <a:t>x = -150 </a:t>
                </a:r>
                <a:r>
                  <a:rPr lang="en-US" sz="2000" dirty="0" err="1">
                    <a:latin typeface="Cambria" panose="02040503050406030204" pitchFamily="18" charset="0"/>
                    <a:ea typeface="Cambria" panose="02040503050406030204" pitchFamily="18" charset="0"/>
                  </a:rPr>
                  <a:t>r.p.m</a:t>
                </a:r>
                <a:r>
                  <a:rPr lang="en-US" sz="2000" dirty="0">
                    <a:latin typeface="Cambria" panose="02040503050406030204" pitchFamily="18" charset="0"/>
                    <a:ea typeface="Cambria" panose="02040503050406030204" pitchFamily="18" charset="0"/>
                  </a:rPr>
                  <a:t>. </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Thus, speed of Gear B = </a:t>
                </a:r>
                <a:r>
                  <a:rPr lang="en-US" sz="2000" b="0" i="0" dirty="0">
                    <a:latin typeface="Cambria" panose="02040503050406030204" pitchFamily="18" charset="0"/>
                    <a:ea typeface="Cambria" panose="02040503050406030204" pitchFamily="18" charset="0"/>
                  </a:rPr>
                  <a:t>y - x</a:t>
                </a:r>
                <a14:m>
                  <m:oMath xmlns:m="http://schemas.openxmlformats.org/officeDocument/2006/math">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𝐴</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𝐵</m:t>
                            </m:r>
                          </m:sub>
                        </m:sSub>
                      </m:den>
                    </m:f>
                  </m:oMath>
                </a14:m>
                <a:endParaRPr lang="en-US" sz="2000" b="0" i="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			 = 150 + 150</a:t>
                </a:r>
                <a14:m>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36</m:t>
                        </m:r>
                      </m:num>
                      <m:den>
                        <m:r>
                          <a:rPr lang="en-US" sz="2000" b="0" i="1" smtClean="0">
                            <a:latin typeface="Cambria Math" panose="02040503050406030204" pitchFamily="18" charset="0"/>
                          </a:rPr>
                          <m:t>45</m:t>
                        </m:r>
                      </m:den>
                    </m:f>
                  </m:oMath>
                </a14:m>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			 = </a:t>
                </a:r>
                <a:r>
                  <a:rPr lang="en-US" sz="2000" b="1" dirty="0">
                    <a:latin typeface="Cambria" panose="02040503050406030204" pitchFamily="18" charset="0"/>
                    <a:ea typeface="Cambria" panose="02040503050406030204" pitchFamily="18" charset="0"/>
                  </a:rPr>
                  <a:t>+270 </a:t>
                </a:r>
                <a:r>
                  <a:rPr lang="en-US" sz="2000" b="1" dirty="0" err="1">
                    <a:latin typeface="Cambria" panose="02040503050406030204" pitchFamily="18" charset="0"/>
                    <a:ea typeface="Cambria" panose="02040503050406030204" pitchFamily="18" charset="0"/>
                  </a:rPr>
                  <a:t>r.p.m</a:t>
                </a:r>
                <a:r>
                  <a:rPr lang="en-US" sz="2000" b="1" dirty="0">
                    <a:latin typeface="Cambria" panose="02040503050406030204" pitchFamily="18" charset="0"/>
                    <a:ea typeface="Cambria" panose="02040503050406030204" pitchFamily="18" charset="0"/>
                  </a:rPr>
                  <a:t>. (Anticlockwise)</a:t>
                </a:r>
              </a:p>
            </p:txBody>
          </p:sp>
        </mc:Choice>
        <mc:Fallback xmlns="">
          <p:sp>
            <p:nvSpPr>
              <p:cNvPr id="4" name="TextBox 3">
                <a:extLst>
                  <a:ext uri="{FF2B5EF4-FFF2-40B4-BE49-F238E27FC236}">
                    <a16:creationId xmlns:a16="http://schemas.microsoft.com/office/drawing/2014/main" id="{56E6F510-8C04-5C9D-9424-9D1012029522}"/>
                  </a:ext>
                </a:extLst>
              </p:cNvPr>
              <p:cNvSpPr txBox="1">
                <a:spLocks noRot="1" noChangeAspect="1" noMove="1" noResize="1" noEditPoints="1" noAdjustHandles="1" noChangeArrowheads="1" noChangeShapeType="1" noTextEdit="1"/>
              </p:cNvSpPr>
              <p:nvPr/>
            </p:nvSpPr>
            <p:spPr>
              <a:xfrm>
                <a:off x="727586" y="879327"/>
                <a:ext cx="11159613" cy="2849819"/>
              </a:xfrm>
              <a:prstGeom prst="rect">
                <a:avLst/>
              </a:prstGeom>
              <a:blipFill>
                <a:blip r:embed="rId2"/>
                <a:stretch>
                  <a:fillRect l="-546" t="-1068" b="-256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82EC18F-DE4A-9663-6173-4890CE376081}"/>
              </a:ext>
            </a:extLst>
          </p:cNvPr>
          <p:cNvSpPr txBox="1"/>
          <p:nvPr/>
        </p:nvSpPr>
        <p:spPr>
          <a:xfrm>
            <a:off x="658760" y="3852256"/>
            <a:ext cx="9822427" cy="1631216"/>
          </a:xfrm>
          <a:prstGeom prst="rect">
            <a:avLst/>
          </a:prstGeom>
          <a:noFill/>
        </p:spPr>
        <p:txBody>
          <a:bodyPr wrap="square">
            <a:spAutoFit/>
          </a:bodyPr>
          <a:lstStyle/>
          <a:p>
            <a:r>
              <a:rPr lang="en-US" sz="2000" dirty="0">
                <a:latin typeface="Cambria" panose="02040503050406030204" pitchFamily="18" charset="0"/>
                <a:ea typeface="Cambria" panose="02040503050406030204" pitchFamily="18" charset="0"/>
              </a:rPr>
              <a:t>Speed of gear B when gear A makes 300 </a:t>
            </a:r>
            <a:r>
              <a:rPr lang="en-US" sz="2000" dirty="0" err="1">
                <a:latin typeface="Cambria" panose="02040503050406030204" pitchFamily="18" charset="0"/>
                <a:ea typeface="Cambria" panose="02040503050406030204" pitchFamily="18" charset="0"/>
              </a:rPr>
              <a:t>r.p.m</a:t>
            </a:r>
            <a:r>
              <a:rPr lang="en-US" sz="2000" dirty="0">
                <a:latin typeface="Cambria" panose="02040503050406030204" pitchFamily="18" charset="0"/>
                <a:ea typeface="Cambria" panose="02040503050406030204" pitchFamily="18" charset="0"/>
              </a:rPr>
              <a:t>. clockwise;</a:t>
            </a:r>
          </a:p>
          <a:p>
            <a:r>
              <a:rPr lang="en-US" sz="2000" dirty="0" err="1">
                <a:latin typeface="Cambria" panose="02040503050406030204" pitchFamily="18" charset="0"/>
                <a:ea typeface="Cambria" panose="02040503050406030204" pitchFamily="18" charset="0"/>
              </a:rPr>
              <a:t>x+y</a:t>
            </a:r>
            <a:r>
              <a:rPr lang="en-US" sz="2000" dirty="0">
                <a:latin typeface="Cambria" panose="02040503050406030204" pitchFamily="18" charset="0"/>
                <a:ea typeface="Cambria" panose="02040503050406030204" pitchFamily="18" charset="0"/>
              </a:rPr>
              <a:t> = -300</a:t>
            </a:r>
          </a:p>
          <a:p>
            <a:r>
              <a:rPr lang="en-US" sz="2000" dirty="0">
                <a:latin typeface="Cambria" panose="02040503050406030204" pitchFamily="18" charset="0"/>
                <a:ea typeface="Cambria" panose="02040503050406030204" pitchFamily="18" charset="0"/>
              </a:rPr>
              <a:t>y = 150</a:t>
            </a:r>
          </a:p>
          <a:p>
            <a:r>
              <a:rPr lang="en-US" sz="2000" dirty="0">
                <a:latin typeface="Cambria" panose="02040503050406030204" pitchFamily="18" charset="0"/>
                <a:ea typeface="Cambria" panose="02040503050406030204" pitchFamily="18" charset="0"/>
              </a:rPr>
              <a:t>x = -450</a:t>
            </a:r>
          </a:p>
          <a:p>
            <a:endParaRPr lang="en-US" sz="20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F0E6A3-FDA9-5168-37A6-004879642A02}"/>
                  </a:ext>
                </a:extLst>
              </p:cNvPr>
              <p:cNvSpPr txBox="1"/>
              <p:nvPr/>
            </p:nvSpPr>
            <p:spPr>
              <a:xfrm>
                <a:off x="658760" y="5135464"/>
                <a:ext cx="8416414" cy="1310936"/>
              </a:xfrm>
              <a:prstGeom prst="rect">
                <a:avLst/>
              </a:prstGeom>
              <a:noFill/>
            </p:spPr>
            <p:txBody>
              <a:bodyPr wrap="square">
                <a:spAutoFit/>
              </a:bodyPr>
              <a:lstStyle/>
              <a:p>
                <a:r>
                  <a:rPr lang="en-US" sz="2000" dirty="0">
                    <a:latin typeface="Cambria" panose="02040503050406030204" pitchFamily="18" charset="0"/>
                    <a:ea typeface="Cambria" panose="02040503050406030204" pitchFamily="18" charset="0"/>
                  </a:rPr>
                  <a:t>Thus, speed of Gear B = </a:t>
                </a:r>
                <a:r>
                  <a:rPr lang="en-US" sz="2000" b="0" i="0" dirty="0">
                    <a:latin typeface="Cambria" panose="02040503050406030204" pitchFamily="18" charset="0"/>
                    <a:ea typeface="Cambria" panose="02040503050406030204" pitchFamily="18" charset="0"/>
                  </a:rPr>
                  <a:t>y - x</a:t>
                </a:r>
                <a14:m>
                  <m:oMath xmlns:m="http://schemas.openxmlformats.org/officeDocument/2006/math">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𝐴</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𝐵</m:t>
                            </m:r>
                          </m:sub>
                        </m:sSub>
                      </m:den>
                    </m:f>
                  </m:oMath>
                </a14:m>
                <a:endParaRPr lang="en-US" sz="2000" b="0" i="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			 = 150 + 450</a:t>
                </a:r>
                <a14:m>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36</m:t>
                        </m:r>
                      </m:num>
                      <m:den>
                        <m:r>
                          <a:rPr lang="en-US" sz="2000" b="0" i="1" smtClean="0">
                            <a:latin typeface="Cambria Math" panose="02040503050406030204" pitchFamily="18" charset="0"/>
                          </a:rPr>
                          <m:t>45</m:t>
                        </m:r>
                      </m:den>
                    </m:f>
                  </m:oMath>
                </a14:m>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			 = </a:t>
                </a:r>
                <a:r>
                  <a:rPr lang="en-US" sz="2000" b="1" dirty="0">
                    <a:latin typeface="Cambria" panose="02040503050406030204" pitchFamily="18" charset="0"/>
                    <a:ea typeface="Cambria" panose="02040503050406030204" pitchFamily="18" charset="0"/>
                  </a:rPr>
                  <a:t>+510 </a:t>
                </a:r>
                <a:r>
                  <a:rPr lang="en-US" sz="2000" b="1" dirty="0" err="1">
                    <a:latin typeface="Cambria" panose="02040503050406030204" pitchFamily="18" charset="0"/>
                    <a:ea typeface="Cambria" panose="02040503050406030204" pitchFamily="18" charset="0"/>
                  </a:rPr>
                  <a:t>r.p.m</a:t>
                </a:r>
                <a:r>
                  <a:rPr lang="en-US" sz="2000" b="1" dirty="0">
                    <a:latin typeface="Cambria" panose="02040503050406030204" pitchFamily="18" charset="0"/>
                    <a:ea typeface="Cambria" panose="02040503050406030204" pitchFamily="18" charset="0"/>
                  </a:rPr>
                  <a:t>. (Anticlockwise)</a:t>
                </a:r>
              </a:p>
            </p:txBody>
          </p:sp>
        </mc:Choice>
        <mc:Fallback xmlns="">
          <p:sp>
            <p:nvSpPr>
              <p:cNvPr id="6" name="TextBox 5">
                <a:extLst>
                  <a:ext uri="{FF2B5EF4-FFF2-40B4-BE49-F238E27FC236}">
                    <a16:creationId xmlns:a16="http://schemas.microsoft.com/office/drawing/2014/main" id="{2FF0E6A3-FDA9-5168-37A6-004879642A02}"/>
                  </a:ext>
                </a:extLst>
              </p:cNvPr>
              <p:cNvSpPr txBox="1">
                <a:spLocks noRot="1" noChangeAspect="1" noMove="1" noResize="1" noEditPoints="1" noAdjustHandles="1" noChangeArrowheads="1" noChangeShapeType="1" noTextEdit="1"/>
              </p:cNvSpPr>
              <p:nvPr/>
            </p:nvSpPr>
            <p:spPr>
              <a:xfrm>
                <a:off x="658760" y="5135464"/>
                <a:ext cx="8416414" cy="1310936"/>
              </a:xfrm>
              <a:prstGeom prst="rect">
                <a:avLst/>
              </a:prstGeom>
              <a:blipFill>
                <a:blip r:embed="rId3"/>
                <a:stretch>
                  <a:fillRect l="-724" b="-697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0B190B8A-95A3-D557-0F58-545D1875E37F}"/>
              </a:ext>
            </a:extLst>
          </p:cNvPr>
          <p:cNvSpPr>
            <a:spLocks noGrp="1"/>
          </p:cNvSpPr>
          <p:nvPr>
            <p:ph type="sldNum" sz="quarter" idx="12"/>
          </p:nvPr>
        </p:nvSpPr>
        <p:spPr/>
        <p:txBody>
          <a:bodyPr/>
          <a:lstStyle/>
          <a:p>
            <a:fld id="{58D452B8-95B0-46A1-9AE7-795525A62ED8}" type="slidenum">
              <a:rPr lang="en-US" smtClean="0"/>
              <a:t>49</a:t>
            </a:fld>
            <a:endParaRPr lang="en-US"/>
          </a:p>
        </p:txBody>
      </p:sp>
    </p:spTree>
    <p:extLst>
      <p:ext uri="{BB962C8B-B14F-4D97-AF65-F5344CB8AC3E}">
        <p14:creationId xmlns:p14="http://schemas.microsoft.com/office/powerpoint/2010/main" val="313705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8B9C7D-0405-3935-16F7-692CE544F596}"/>
              </a:ext>
            </a:extLst>
          </p:cNvPr>
          <p:cNvPicPr>
            <a:picLocks noChangeAspect="1"/>
          </p:cNvPicPr>
          <p:nvPr/>
        </p:nvPicPr>
        <p:blipFill>
          <a:blip r:embed="rId2"/>
          <a:srcRect l="67479"/>
          <a:stretch>
            <a:fillRect/>
          </a:stretch>
        </p:blipFill>
        <p:spPr>
          <a:xfrm>
            <a:off x="7541342" y="3084873"/>
            <a:ext cx="2684208" cy="3204904"/>
          </a:xfrm>
          <a:prstGeom prst="rect">
            <a:avLst/>
          </a:prstGeom>
        </p:spPr>
      </p:pic>
      <p:pic>
        <p:nvPicPr>
          <p:cNvPr id="5" name="Picture 4">
            <a:extLst>
              <a:ext uri="{FF2B5EF4-FFF2-40B4-BE49-F238E27FC236}">
                <a16:creationId xmlns:a16="http://schemas.microsoft.com/office/drawing/2014/main" id="{F2B8A23A-2E86-C9FE-F145-CE2E8F7C8850}"/>
              </a:ext>
            </a:extLst>
          </p:cNvPr>
          <p:cNvPicPr>
            <a:picLocks noChangeAspect="1"/>
          </p:cNvPicPr>
          <p:nvPr/>
        </p:nvPicPr>
        <p:blipFill>
          <a:blip r:embed="rId3"/>
          <a:srcRect r="31600"/>
          <a:stretch>
            <a:fillRect/>
          </a:stretch>
        </p:blipFill>
        <p:spPr>
          <a:xfrm>
            <a:off x="1769806" y="3452514"/>
            <a:ext cx="5043949" cy="2863383"/>
          </a:xfrm>
          <a:prstGeom prst="rect">
            <a:avLst/>
          </a:prstGeom>
        </p:spPr>
      </p:pic>
      <p:sp>
        <p:nvSpPr>
          <p:cNvPr id="2" name="Title 1">
            <a:extLst>
              <a:ext uri="{FF2B5EF4-FFF2-40B4-BE49-F238E27FC236}">
                <a16:creationId xmlns:a16="http://schemas.microsoft.com/office/drawing/2014/main" id="{F91BAF14-E3C3-93C6-B964-1F4B1F05B533}"/>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Classification of toothed gears</a:t>
            </a:r>
          </a:p>
        </p:txBody>
      </p:sp>
      <p:sp>
        <p:nvSpPr>
          <p:cNvPr id="3" name="Content Placeholder 2">
            <a:extLst>
              <a:ext uri="{FF2B5EF4-FFF2-40B4-BE49-F238E27FC236}">
                <a16:creationId xmlns:a16="http://schemas.microsoft.com/office/drawing/2014/main" id="{526583CA-6F1C-450C-C197-05173EE87B06}"/>
              </a:ext>
            </a:extLst>
          </p:cNvPr>
          <p:cNvSpPr>
            <a:spLocks noGrp="1"/>
          </p:cNvSpPr>
          <p:nvPr>
            <p:ph idx="1"/>
          </p:nvPr>
        </p:nvSpPr>
        <p:spPr>
          <a:xfrm>
            <a:off x="838200" y="1347019"/>
            <a:ext cx="10515600" cy="4689987"/>
          </a:xfrm>
        </p:spPr>
        <p:txBody>
          <a:bodyPr>
            <a:normAutofit/>
          </a:bodyPr>
          <a:lstStyle/>
          <a:p>
            <a:pPr marL="0" indent="0">
              <a:buNone/>
            </a:pPr>
            <a:r>
              <a:rPr lang="en-US" sz="2400" dirty="0">
                <a:ea typeface="Cambria" panose="02040503050406030204" pitchFamily="18" charset="0"/>
              </a:rPr>
              <a:t>1. According to the position of axes of the shafts.</a:t>
            </a:r>
          </a:p>
          <a:p>
            <a:pPr marL="0" indent="0">
              <a:buNone/>
            </a:pPr>
            <a:r>
              <a:rPr lang="en-US" sz="2400" dirty="0">
                <a:ea typeface="Cambria" panose="02040503050406030204" pitchFamily="18" charset="0"/>
              </a:rPr>
              <a:t>The axes of the two shafts between which the motion is to be transmitted, may be; </a:t>
            </a:r>
          </a:p>
          <a:p>
            <a:pPr marL="514350" indent="-514350">
              <a:buAutoNum type="alphaLcParenBoth"/>
            </a:pPr>
            <a:r>
              <a:rPr lang="en-US" sz="2400" i="1" dirty="0">
                <a:ea typeface="Cambria" panose="02040503050406030204" pitchFamily="18" charset="0"/>
              </a:rPr>
              <a:t>Parallel</a:t>
            </a:r>
          </a:p>
          <a:p>
            <a:pPr marL="0" indent="0">
              <a:buNone/>
            </a:pPr>
            <a:r>
              <a:rPr lang="en-US" sz="2400" i="1" dirty="0">
                <a:ea typeface="Cambria" panose="02040503050406030204" pitchFamily="18" charset="0"/>
              </a:rPr>
              <a:t>(b) Intersecting </a:t>
            </a:r>
          </a:p>
          <a:p>
            <a:pPr marL="0" indent="0">
              <a:buNone/>
            </a:pPr>
            <a:r>
              <a:rPr lang="en-US" sz="2400" i="1" dirty="0">
                <a:ea typeface="Cambria" panose="02040503050406030204" pitchFamily="18" charset="0"/>
              </a:rPr>
              <a:t>(c) Non-intersecting and non-parallel.</a:t>
            </a:r>
          </a:p>
        </p:txBody>
      </p:sp>
      <p:sp>
        <p:nvSpPr>
          <p:cNvPr id="7" name="TextBox 6">
            <a:extLst>
              <a:ext uri="{FF2B5EF4-FFF2-40B4-BE49-F238E27FC236}">
                <a16:creationId xmlns:a16="http://schemas.microsoft.com/office/drawing/2014/main" id="{46108C6A-46CA-4BC5-CCE7-3F0A9B428146}"/>
              </a:ext>
            </a:extLst>
          </p:cNvPr>
          <p:cNvSpPr txBox="1"/>
          <p:nvPr/>
        </p:nvSpPr>
        <p:spPr>
          <a:xfrm>
            <a:off x="2812025" y="6296230"/>
            <a:ext cx="8679426" cy="369332"/>
          </a:xfrm>
          <a:prstGeom prst="rect">
            <a:avLst/>
          </a:prstGeom>
          <a:noFill/>
        </p:spPr>
        <p:txBody>
          <a:bodyPr wrap="square">
            <a:spAutoFit/>
          </a:bodyPr>
          <a:lstStyle/>
          <a:p>
            <a:r>
              <a:rPr lang="en-US" sz="1800" b="1" dirty="0">
                <a:latin typeface="Cambria" panose="02040503050406030204" pitchFamily="18" charset="0"/>
                <a:ea typeface="Cambria" panose="02040503050406030204" pitchFamily="18" charset="0"/>
              </a:rPr>
              <a:t>Parallel                                 Intersecting                Non –intersecting and non parallel</a:t>
            </a:r>
          </a:p>
        </p:txBody>
      </p:sp>
      <p:sp>
        <p:nvSpPr>
          <p:cNvPr id="10" name="Slide Number Placeholder 9">
            <a:extLst>
              <a:ext uri="{FF2B5EF4-FFF2-40B4-BE49-F238E27FC236}">
                <a16:creationId xmlns:a16="http://schemas.microsoft.com/office/drawing/2014/main" id="{A794962B-6008-5E47-E8DF-42390FDC00E9}"/>
              </a:ext>
            </a:extLst>
          </p:cNvPr>
          <p:cNvSpPr>
            <a:spLocks noGrp="1"/>
          </p:cNvSpPr>
          <p:nvPr>
            <p:ph type="sldNum" sz="quarter" idx="12"/>
          </p:nvPr>
        </p:nvSpPr>
        <p:spPr/>
        <p:txBody>
          <a:bodyPr/>
          <a:lstStyle/>
          <a:p>
            <a:fld id="{58D452B8-95B0-46A1-9AE7-795525A62ED8}" type="slidenum">
              <a:rPr lang="en-US" smtClean="0"/>
              <a:t>5</a:t>
            </a:fld>
            <a:endParaRPr lang="en-US"/>
          </a:p>
        </p:txBody>
      </p:sp>
    </p:spTree>
    <p:extLst>
      <p:ext uri="{BB962C8B-B14F-4D97-AF65-F5344CB8AC3E}">
        <p14:creationId xmlns:p14="http://schemas.microsoft.com/office/powerpoint/2010/main" val="917902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872CD-891E-90E4-14BD-32F45776DFED}"/>
              </a:ext>
            </a:extLst>
          </p:cNvPr>
          <p:cNvSpPr>
            <a:spLocks noGrp="1"/>
          </p:cNvSpPr>
          <p:nvPr>
            <p:ph type="sldNum" sz="quarter" idx="12"/>
          </p:nvPr>
        </p:nvSpPr>
        <p:spPr/>
        <p:txBody>
          <a:bodyPr/>
          <a:lstStyle/>
          <a:p>
            <a:fld id="{58D452B8-95B0-46A1-9AE7-795525A62ED8}" type="slidenum">
              <a:rPr lang="en-US" smtClean="0"/>
              <a:t>50</a:t>
            </a:fld>
            <a:endParaRPr lang="en-US"/>
          </a:p>
        </p:txBody>
      </p:sp>
      <p:pic>
        <p:nvPicPr>
          <p:cNvPr id="1026" name="Picture 2" descr="Temperature Prediction for 3 MW Wind-Turbine Gearbox Based on Thermal  Network Model">
            <a:extLst>
              <a:ext uri="{FF2B5EF4-FFF2-40B4-BE49-F238E27FC236}">
                <a16:creationId xmlns:a16="http://schemas.microsoft.com/office/drawing/2014/main" id="{15DC63B6-9C7A-628B-888F-9A709038B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0"/>
            <a:ext cx="10925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896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92C814-1614-CF84-9E4A-3987738B620B}"/>
              </a:ext>
            </a:extLst>
          </p:cNvPr>
          <p:cNvSpPr>
            <a:spLocks noGrp="1"/>
          </p:cNvSpPr>
          <p:nvPr>
            <p:ph type="sldNum" sz="quarter" idx="12"/>
          </p:nvPr>
        </p:nvSpPr>
        <p:spPr/>
        <p:txBody>
          <a:bodyPr/>
          <a:lstStyle/>
          <a:p>
            <a:fld id="{58D452B8-95B0-46A1-9AE7-795525A62ED8}" type="slidenum">
              <a:rPr lang="en-US" smtClean="0"/>
              <a:t>51</a:t>
            </a:fld>
            <a:endParaRPr lang="en-US"/>
          </a:p>
        </p:txBody>
      </p:sp>
      <p:sp>
        <p:nvSpPr>
          <p:cNvPr id="3" name="Title 1">
            <a:extLst>
              <a:ext uri="{FF2B5EF4-FFF2-40B4-BE49-F238E27FC236}">
                <a16:creationId xmlns:a16="http://schemas.microsoft.com/office/drawing/2014/main" id="{E22606C9-3C66-9352-1106-D8BBA608EC2F}"/>
              </a:ext>
            </a:extLst>
          </p:cNvPr>
          <p:cNvSpPr txBox="1">
            <a:spLocks/>
          </p:cNvSpPr>
          <p:nvPr/>
        </p:nvSpPr>
        <p:spPr>
          <a:xfrm>
            <a:off x="277762" y="5030787"/>
            <a:ext cx="466786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tx1">
                    <a:lumMod val="65000"/>
                    <a:lumOff val="35000"/>
                  </a:schemeClr>
                </a:solidFill>
                <a:latin typeface="+mn-lt"/>
              </a:rPr>
              <a:t>Practice Questions</a:t>
            </a:r>
          </a:p>
        </p:txBody>
      </p:sp>
      <p:pic>
        <p:nvPicPr>
          <p:cNvPr id="1026" name="Picture 2" descr="Yuk Kenali Ragam Penggerak Noken As (Camshaft)…. Timing Belt, Timing Chain  &amp; Timing Gear ! – Laman 3 – ENOANDERSON – Motorbike">
            <a:extLst>
              <a:ext uri="{FF2B5EF4-FFF2-40B4-BE49-F238E27FC236}">
                <a16:creationId xmlns:a16="http://schemas.microsoft.com/office/drawing/2014/main" id="{32F232CF-64E7-498B-7EDD-B9ACC856D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75" y="2310939"/>
            <a:ext cx="2713703" cy="223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931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291B659-CD63-2133-2BE1-E5AE5E20E2BA}"/>
              </a:ext>
            </a:extLst>
          </p:cNvPr>
          <p:cNvSpPr txBox="1"/>
          <p:nvPr/>
        </p:nvSpPr>
        <p:spPr>
          <a:xfrm>
            <a:off x="353961" y="332204"/>
            <a:ext cx="11425084" cy="1569660"/>
          </a:xfrm>
          <a:prstGeom prst="rect">
            <a:avLst/>
          </a:prstGeom>
          <a:noFill/>
        </p:spPr>
        <p:txBody>
          <a:bodyPr wrap="square">
            <a:spAutoFit/>
          </a:bodyPr>
          <a:lstStyle/>
          <a:p>
            <a:r>
              <a:rPr lang="en-US" sz="2400" i="1" dirty="0"/>
              <a:t>In a reverted epicyclic gear train, the arm A carries two gears B and C and a compound gear D - E. The gear B meshes with gear E and the gear C meshes with gear D. The number of teeth on gears B, C and D are 75, 30 and 90 respectively. Find the speed and direction of gear C when gear B is fixed and the arm A makes 100 </a:t>
            </a:r>
            <a:r>
              <a:rPr lang="en-US" sz="2400" i="1" dirty="0" err="1"/>
              <a:t>r.p.m</a:t>
            </a:r>
            <a:r>
              <a:rPr lang="en-US" sz="2400" i="1" dirty="0"/>
              <a:t>. clockwise.</a:t>
            </a:r>
          </a:p>
        </p:txBody>
      </p:sp>
      <p:pic>
        <p:nvPicPr>
          <p:cNvPr id="9" name="Picture 8">
            <a:extLst>
              <a:ext uri="{FF2B5EF4-FFF2-40B4-BE49-F238E27FC236}">
                <a16:creationId xmlns:a16="http://schemas.microsoft.com/office/drawing/2014/main" id="{2D6C81B2-E638-9D24-E95B-9CF3A2D80A0C}"/>
              </a:ext>
            </a:extLst>
          </p:cNvPr>
          <p:cNvPicPr>
            <a:picLocks noChangeAspect="1"/>
          </p:cNvPicPr>
          <p:nvPr/>
        </p:nvPicPr>
        <p:blipFill>
          <a:blip r:embed="rId2"/>
          <a:stretch>
            <a:fillRect/>
          </a:stretch>
        </p:blipFill>
        <p:spPr>
          <a:xfrm>
            <a:off x="4238474" y="2224998"/>
            <a:ext cx="3715052" cy="2408004"/>
          </a:xfrm>
          <a:prstGeom prst="rect">
            <a:avLst/>
          </a:prstGeom>
        </p:spPr>
      </p:pic>
      <p:sp>
        <p:nvSpPr>
          <p:cNvPr id="10" name="Slide Number Placeholder 9">
            <a:extLst>
              <a:ext uri="{FF2B5EF4-FFF2-40B4-BE49-F238E27FC236}">
                <a16:creationId xmlns:a16="http://schemas.microsoft.com/office/drawing/2014/main" id="{7BDBDE60-D87B-5B8F-A518-09FC84E6EE66}"/>
              </a:ext>
            </a:extLst>
          </p:cNvPr>
          <p:cNvSpPr>
            <a:spLocks noGrp="1"/>
          </p:cNvSpPr>
          <p:nvPr>
            <p:ph type="sldNum" sz="quarter" idx="12"/>
          </p:nvPr>
        </p:nvSpPr>
        <p:spPr/>
        <p:txBody>
          <a:bodyPr/>
          <a:lstStyle/>
          <a:p>
            <a:fld id="{58D452B8-95B0-46A1-9AE7-795525A62ED8}" type="slidenum">
              <a:rPr lang="en-US" smtClean="0"/>
              <a:t>52</a:t>
            </a:fld>
            <a:endParaRPr lang="en-US"/>
          </a:p>
        </p:txBody>
      </p:sp>
    </p:spTree>
    <p:extLst>
      <p:ext uri="{BB962C8B-B14F-4D97-AF65-F5344CB8AC3E}">
        <p14:creationId xmlns:p14="http://schemas.microsoft.com/office/powerpoint/2010/main" val="253816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53698-70A0-15F7-F616-8A11E406BD8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34CDBD4-7552-A50F-F413-2364D7179BA5}"/>
              </a:ext>
            </a:extLst>
          </p:cNvPr>
          <p:cNvSpPr txBox="1"/>
          <p:nvPr/>
        </p:nvSpPr>
        <p:spPr>
          <a:xfrm>
            <a:off x="353961" y="332204"/>
            <a:ext cx="11425084" cy="1569660"/>
          </a:xfrm>
          <a:prstGeom prst="rect">
            <a:avLst/>
          </a:prstGeom>
          <a:noFill/>
        </p:spPr>
        <p:txBody>
          <a:bodyPr wrap="square">
            <a:spAutoFit/>
          </a:bodyPr>
          <a:lstStyle/>
          <a:p>
            <a:r>
              <a:rPr lang="en-US" sz="2400" i="1" dirty="0"/>
              <a:t>An epicyclic gear consists of three gears A, B and C as shown in Figure. The gear A has 72 internal teeth and gear C has 32 external teeth. The gear B meshes with both A and C and is carried on an arm EF which rotates about the </a:t>
            </a:r>
            <a:r>
              <a:rPr lang="en-US" sz="2400" i="1" dirty="0" err="1"/>
              <a:t>centre</a:t>
            </a:r>
            <a:r>
              <a:rPr lang="en-US" sz="2400" i="1" dirty="0"/>
              <a:t> of A at 18 </a:t>
            </a:r>
            <a:r>
              <a:rPr lang="en-US" sz="2400" i="1" dirty="0" err="1"/>
              <a:t>r.p.m</a:t>
            </a:r>
            <a:r>
              <a:rPr lang="en-US" sz="2400" i="1" dirty="0"/>
              <a:t>.. If the gear A is fixed, determine the speed of gears B and C.</a:t>
            </a:r>
          </a:p>
        </p:txBody>
      </p:sp>
      <p:pic>
        <p:nvPicPr>
          <p:cNvPr id="3" name="Picture 2">
            <a:extLst>
              <a:ext uri="{FF2B5EF4-FFF2-40B4-BE49-F238E27FC236}">
                <a16:creationId xmlns:a16="http://schemas.microsoft.com/office/drawing/2014/main" id="{049977AE-F5CE-C999-8A7F-16BE0E0AC4C3}"/>
              </a:ext>
            </a:extLst>
          </p:cNvPr>
          <p:cNvPicPr>
            <a:picLocks noChangeAspect="1"/>
          </p:cNvPicPr>
          <p:nvPr/>
        </p:nvPicPr>
        <p:blipFill>
          <a:blip r:embed="rId2"/>
          <a:stretch>
            <a:fillRect/>
          </a:stretch>
        </p:blipFill>
        <p:spPr>
          <a:xfrm>
            <a:off x="4500340" y="2161650"/>
            <a:ext cx="3191320" cy="3124636"/>
          </a:xfrm>
          <a:prstGeom prst="rect">
            <a:avLst/>
          </a:prstGeom>
        </p:spPr>
      </p:pic>
      <p:sp>
        <p:nvSpPr>
          <p:cNvPr id="4" name="Slide Number Placeholder 3">
            <a:extLst>
              <a:ext uri="{FF2B5EF4-FFF2-40B4-BE49-F238E27FC236}">
                <a16:creationId xmlns:a16="http://schemas.microsoft.com/office/drawing/2014/main" id="{37382F93-9FDF-985D-D214-0EC2FE47D5BF}"/>
              </a:ext>
            </a:extLst>
          </p:cNvPr>
          <p:cNvSpPr>
            <a:spLocks noGrp="1"/>
          </p:cNvSpPr>
          <p:nvPr>
            <p:ph type="sldNum" sz="quarter" idx="12"/>
          </p:nvPr>
        </p:nvSpPr>
        <p:spPr/>
        <p:txBody>
          <a:bodyPr/>
          <a:lstStyle/>
          <a:p>
            <a:fld id="{58D452B8-95B0-46A1-9AE7-795525A62ED8}" type="slidenum">
              <a:rPr lang="en-US" smtClean="0"/>
              <a:t>53</a:t>
            </a:fld>
            <a:endParaRPr lang="en-US"/>
          </a:p>
        </p:txBody>
      </p:sp>
    </p:spTree>
    <p:extLst>
      <p:ext uri="{BB962C8B-B14F-4D97-AF65-F5344CB8AC3E}">
        <p14:creationId xmlns:p14="http://schemas.microsoft.com/office/powerpoint/2010/main" val="122384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BE717-0B1F-5E43-277C-20ABE2FD1ED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8A3031D-882A-FCD9-0107-21E4943C4B97}"/>
              </a:ext>
            </a:extLst>
          </p:cNvPr>
          <p:cNvSpPr txBox="1"/>
          <p:nvPr/>
        </p:nvSpPr>
        <p:spPr>
          <a:xfrm>
            <a:off x="353961" y="332204"/>
            <a:ext cx="11425084" cy="2308324"/>
          </a:xfrm>
          <a:prstGeom prst="rect">
            <a:avLst/>
          </a:prstGeom>
          <a:noFill/>
        </p:spPr>
        <p:txBody>
          <a:bodyPr wrap="square">
            <a:spAutoFit/>
          </a:bodyPr>
          <a:lstStyle/>
          <a:p>
            <a:pPr algn="just"/>
            <a:r>
              <a:rPr lang="en-US" sz="2400" i="1" dirty="0"/>
              <a:t>An epicyclic train of gears is arranged as shown in Figure. How many revolutions does the arm, to which the pinions B and C are attached, make : </a:t>
            </a:r>
          </a:p>
          <a:p>
            <a:pPr marL="457200" indent="-457200" algn="just">
              <a:buAutoNum type="arabicPeriod"/>
            </a:pPr>
            <a:r>
              <a:rPr lang="en-US" sz="2400" i="1" dirty="0"/>
              <a:t>when A makes one revolution clockwise and D makes half a revolution anticlockwise, and </a:t>
            </a:r>
          </a:p>
          <a:p>
            <a:pPr marL="457200" indent="-457200" algn="just">
              <a:buAutoNum type="arabicPeriod"/>
            </a:pPr>
            <a:r>
              <a:rPr lang="en-US" sz="2400" i="1" dirty="0"/>
              <a:t>when A makes one revolution clockwise and D is stationary ? </a:t>
            </a:r>
          </a:p>
          <a:p>
            <a:pPr algn="just"/>
            <a:r>
              <a:rPr lang="en-US" sz="2400" i="1" dirty="0"/>
              <a:t>The number of teeth on the gears A and D are 40 and 90 respectively.</a:t>
            </a:r>
          </a:p>
        </p:txBody>
      </p:sp>
      <p:pic>
        <p:nvPicPr>
          <p:cNvPr id="4" name="Picture 3">
            <a:extLst>
              <a:ext uri="{FF2B5EF4-FFF2-40B4-BE49-F238E27FC236}">
                <a16:creationId xmlns:a16="http://schemas.microsoft.com/office/drawing/2014/main" id="{FC5E9018-CAE4-8CA3-4996-79E12CEB9A74}"/>
              </a:ext>
            </a:extLst>
          </p:cNvPr>
          <p:cNvPicPr>
            <a:picLocks noChangeAspect="1"/>
          </p:cNvPicPr>
          <p:nvPr/>
        </p:nvPicPr>
        <p:blipFill>
          <a:blip r:embed="rId2"/>
          <a:stretch>
            <a:fillRect/>
          </a:stretch>
        </p:blipFill>
        <p:spPr>
          <a:xfrm>
            <a:off x="4716626" y="3055296"/>
            <a:ext cx="2758748" cy="3083944"/>
          </a:xfrm>
          <a:prstGeom prst="rect">
            <a:avLst/>
          </a:prstGeom>
        </p:spPr>
      </p:pic>
      <p:sp>
        <p:nvSpPr>
          <p:cNvPr id="2" name="Slide Number Placeholder 1">
            <a:extLst>
              <a:ext uri="{FF2B5EF4-FFF2-40B4-BE49-F238E27FC236}">
                <a16:creationId xmlns:a16="http://schemas.microsoft.com/office/drawing/2014/main" id="{3F7A7393-303E-ECF7-5E73-0641152C14C8}"/>
              </a:ext>
            </a:extLst>
          </p:cNvPr>
          <p:cNvSpPr>
            <a:spLocks noGrp="1"/>
          </p:cNvSpPr>
          <p:nvPr>
            <p:ph type="sldNum" sz="quarter" idx="12"/>
          </p:nvPr>
        </p:nvSpPr>
        <p:spPr/>
        <p:txBody>
          <a:bodyPr/>
          <a:lstStyle/>
          <a:p>
            <a:fld id="{58D452B8-95B0-46A1-9AE7-795525A62ED8}" type="slidenum">
              <a:rPr lang="en-US" smtClean="0"/>
              <a:t>54</a:t>
            </a:fld>
            <a:endParaRPr lang="en-US"/>
          </a:p>
        </p:txBody>
      </p:sp>
    </p:spTree>
    <p:extLst>
      <p:ext uri="{BB962C8B-B14F-4D97-AF65-F5344CB8AC3E}">
        <p14:creationId xmlns:p14="http://schemas.microsoft.com/office/powerpoint/2010/main" val="1494979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366B-C3E1-DD93-F8B4-9E95381757B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DB2A53C-7F37-8A50-21FC-E5A6A0D0C0EC}"/>
              </a:ext>
            </a:extLst>
          </p:cNvPr>
          <p:cNvSpPr txBox="1"/>
          <p:nvPr/>
        </p:nvSpPr>
        <p:spPr>
          <a:xfrm>
            <a:off x="353960" y="332204"/>
            <a:ext cx="11474245" cy="3416320"/>
          </a:xfrm>
          <a:prstGeom prst="rect">
            <a:avLst/>
          </a:prstGeom>
          <a:noFill/>
        </p:spPr>
        <p:txBody>
          <a:bodyPr wrap="square">
            <a:spAutoFit/>
          </a:bodyPr>
          <a:lstStyle/>
          <a:p>
            <a:pPr algn="just"/>
            <a:r>
              <a:rPr lang="en-US" sz="2400" i="1" dirty="0"/>
              <a:t>In an epicyclic gear train, the internal wheels A and B and compound wheels C and D rotate independently about axis O. The wheels E and F rotate on pins fixed to the arm G. E gears with A and C and F gears with B and D. All the wheels have the same module and the number of teeth are : TC = 28; TD = 26; TE = TF = 18. </a:t>
            </a:r>
          </a:p>
          <a:p>
            <a:pPr marL="457200" indent="-457200" algn="just">
              <a:buAutoNum type="arabicPeriod"/>
            </a:pPr>
            <a:r>
              <a:rPr lang="en-US" sz="2400" i="1" dirty="0"/>
              <a:t>Sketch the arrangement </a:t>
            </a:r>
          </a:p>
          <a:p>
            <a:pPr marL="457200" indent="-457200" algn="just">
              <a:buAutoNum type="arabicPeriod"/>
            </a:pPr>
            <a:r>
              <a:rPr lang="en-US" sz="2400" i="1" dirty="0"/>
              <a:t>Find the number of teeth on A and B </a:t>
            </a:r>
          </a:p>
          <a:p>
            <a:pPr marL="457200" indent="-457200" algn="just">
              <a:buAutoNum type="arabicPeriod"/>
            </a:pPr>
            <a:r>
              <a:rPr lang="en-US" sz="2400" i="1" dirty="0"/>
              <a:t>If the arm G makes 100 </a:t>
            </a:r>
            <a:r>
              <a:rPr lang="en-US" sz="2400" i="1" dirty="0" err="1"/>
              <a:t>r.p.m</a:t>
            </a:r>
            <a:r>
              <a:rPr lang="en-US" sz="2400" i="1" dirty="0"/>
              <a:t>. clockwise and A is fixed, find the speed of B </a:t>
            </a:r>
          </a:p>
          <a:p>
            <a:pPr marL="457200" indent="-457200" algn="just">
              <a:buAutoNum type="arabicPeriod"/>
            </a:pPr>
            <a:r>
              <a:rPr lang="en-US" sz="2400" i="1" dirty="0"/>
              <a:t>If the arm G makes 100 </a:t>
            </a:r>
            <a:r>
              <a:rPr lang="en-US" sz="2400" i="1" dirty="0" err="1"/>
              <a:t>r.p.m</a:t>
            </a:r>
            <a:r>
              <a:rPr lang="en-US" sz="2400" i="1" dirty="0"/>
              <a:t>. clockwise and wheel A makes 10 </a:t>
            </a:r>
            <a:r>
              <a:rPr lang="en-US" sz="2400" i="1" dirty="0" err="1"/>
              <a:t>r.p.m</a:t>
            </a:r>
            <a:r>
              <a:rPr lang="en-US" sz="2400" i="1" dirty="0"/>
              <a:t>. counter clockwise ; find the speed of wheel B.</a:t>
            </a:r>
          </a:p>
        </p:txBody>
      </p:sp>
      <p:sp>
        <p:nvSpPr>
          <p:cNvPr id="2" name="Slide Number Placeholder 1">
            <a:extLst>
              <a:ext uri="{FF2B5EF4-FFF2-40B4-BE49-F238E27FC236}">
                <a16:creationId xmlns:a16="http://schemas.microsoft.com/office/drawing/2014/main" id="{A938EADE-4C5F-B0CE-986C-E2E7BF71ED2D}"/>
              </a:ext>
            </a:extLst>
          </p:cNvPr>
          <p:cNvSpPr>
            <a:spLocks noGrp="1"/>
          </p:cNvSpPr>
          <p:nvPr>
            <p:ph type="sldNum" sz="quarter" idx="12"/>
          </p:nvPr>
        </p:nvSpPr>
        <p:spPr/>
        <p:txBody>
          <a:bodyPr/>
          <a:lstStyle/>
          <a:p>
            <a:fld id="{58D452B8-95B0-46A1-9AE7-795525A62ED8}" type="slidenum">
              <a:rPr lang="en-US" smtClean="0"/>
              <a:t>55</a:t>
            </a:fld>
            <a:endParaRPr lang="en-US"/>
          </a:p>
        </p:txBody>
      </p:sp>
    </p:spTree>
    <p:extLst>
      <p:ext uri="{BB962C8B-B14F-4D97-AF65-F5344CB8AC3E}">
        <p14:creationId xmlns:p14="http://schemas.microsoft.com/office/powerpoint/2010/main" val="1015759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70BAF-55E4-F99C-3D34-ACB07F342C19}"/>
              </a:ext>
            </a:extLst>
          </p:cNvPr>
          <p:cNvSpPr txBox="1"/>
          <p:nvPr/>
        </p:nvSpPr>
        <p:spPr>
          <a:xfrm>
            <a:off x="501444" y="350173"/>
            <a:ext cx="11139949" cy="1938992"/>
          </a:xfrm>
          <a:prstGeom prst="rect">
            <a:avLst/>
          </a:prstGeom>
          <a:noFill/>
        </p:spPr>
        <p:txBody>
          <a:bodyPr wrap="square">
            <a:spAutoFit/>
          </a:bodyPr>
          <a:lstStyle/>
          <a:p>
            <a:pPr algn="just"/>
            <a:r>
              <a:rPr lang="en-US" sz="2400" i="1" dirty="0"/>
              <a:t>In an epicyclic gear of the ‘sun and planet’ type shown in Figure, the pitch circle diameter of the internally toothed ring is to be 224 mm and the module 4 mm. When the ring D is stationary, the spider A, which carries three planet wheels C of equal size, is to make one revolution in the same sense as the </a:t>
            </a:r>
            <a:r>
              <a:rPr lang="en-US" sz="2400" i="1" dirty="0" err="1"/>
              <a:t>sunwheel</a:t>
            </a:r>
            <a:r>
              <a:rPr lang="en-US" sz="2400" i="1" dirty="0"/>
              <a:t> B for every five revolutions of the driving spindle carrying the </a:t>
            </a:r>
            <a:r>
              <a:rPr lang="en-US" sz="2400" i="1" dirty="0" err="1"/>
              <a:t>sunwheel</a:t>
            </a:r>
            <a:r>
              <a:rPr lang="en-US" sz="2400" i="1" dirty="0"/>
              <a:t> B. Determine suitable numbers of teeth for all the wheels</a:t>
            </a:r>
          </a:p>
        </p:txBody>
      </p:sp>
      <p:pic>
        <p:nvPicPr>
          <p:cNvPr id="5" name="Picture 4">
            <a:extLst>
              <a:ext uri="{FF2B5EF4-FFF2-40B4-BE49-F238E27FC236}">
                <a16:creationId xmlns:a16="http://schemas.microsoft.com/office/drawing/2014/main" id="{B6459EF7-BEE8-3AA7-9241-929CF3A41964}"/>
              </a:ext>
            </a:extLst>
          </p:cNvPr>
          <p:cNvPicPr>
            <a:picLocks noChangeAspect="1"/>
          </p:cNvPicPr>
          <p:nvPr/>
        </p:nvPicPr>
        <p:blipFill>
          <a:blip r:embed="rId2"/>
          <a:stretch>
            <a:fillRect/>
          </a:stretch>
        </p:blipFill>
        <p:spPr>
          <a:xfrm>
            <a:off x="4613781" y="2863627"/>
            <a:ext cx="2964438" cy="3093594"/>
          </a:xfrm>
          <a:prstGeom prst="rect">
            <a:avLst/>
          </a:prstGeom>
        </p:spPr>
      </p:pic>
      <p:sp>
        <p:nvSpPr>
          <p:cNvPr id="6" name="Slide Number Placeholder 5">
            <a:extLst>
              <a:ext uri="{FF2B5EF4-FFF2-40B4-BE49-F238E27FC236}">
                <a16:creationId xmlns:a16="http://schemas.microsoft.com/office/drawing/2014/main" id="{F2AC7369-9222-DCF3-313F-6CFB4831D42E}"/>
              </a:ext>
            </a:extLst>
          </p:cNvPr>
          <p:cNvSpPr>
            <a:spLocks noGrp="1"/>
          </p:cNvSpPr>
          <p:nvPr>
            <p:ph type="sldNum" sz="quarter" idx="12"/>
          </p:nvPr>
        </p:nvSpPr>
        <p:spPr/>
        <p:txBody>
          <a:bodyPr/>
          <a:lstStyle/>
          <a:p>
            <a:fld id="{58D452B8-95B0-46A1-9AE7-795525A62ED8}" type="slidenum">
              <a:rPr lang="en-US" smtClean="0"/>
              <a:t>56</a:t>
            </a:fld>
            <a:endParaRPr lang="en-US"/>
          </a:p>
        </p:txBody>
      </p:sp>
    </p:spTree>
    <p:extLst>
      <p:ext uri="{BB962C8B-B14F-4D97-AF65-F5344CB8AC3E}">
        <p14:creationId xmlns:p14="http://schemas.microsoft.com/office/powerpoint/2010/main" val="2315498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B9EE-8C07-8856-BDEA-A79FDCB2978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1FA73A-9EB3-6394-95EF-0193BF1FC4A3}"/>
              </a:ext>
            </a:extLst>
          </p:cNvPr>
          <p:cNvSpPr txBox="1"/>
          <p:nvPr/>
        </p:nvSpPr>
        <p:spPr>
          <a:xfrm>
            <a:off x="501444" y="350173"/>
            <a:ext cx="11139949" cy="2677656"/>
          </a:xfrm>
          <a:prstGeom prst="rect">
            <a:avLst/>
          </a:prstGeom>
          <a:noFill/>
        </p:spPr>
        <p:txBody>
          <a:bodyPr wrap="square">
            <a:spAutoFit/>
          </a:bodyPr>
          <a:lstStyle/>
          <a:p>
            <a:pPr algn="just"/>
            <a:r>
              <a:rPr lang="en-US" sz="2400" i="1" dirty="0"/>
              <a:t>Two shafts A and B are co-axial. A gear C (50 teeth) is rigidly mounted on shaft A. A compound gear D-E gears with C and an internal gear G. D has 20 teeth and gears with C and E has 35 teeth and gears with an internal gear G. The gear G is fixed and is </a:t>
            </a:r>
            <a:r>
              <a:rPr lang="en-US" sz="2400" i="1" dirty="0" err="1"/>
              <a:t>concentric</a:t>
            </a:r>
            <a:r>
              <a:rPr lang="en-US" sz="2400" i="1" dirty="0"/>
              <a:t> with the shaft axis. The compound gear D-E is mounted on a pin which projects from an arm keyed to the shaft B. Sketch the arrangement and find the number of teeth on internal gear G assuming that all gears have the same module. If the shaft A rotates at 110 </a:t>
            </a:r>
            <a:r>
              <a:rPr lang="en-US" sz="2400" i="1" dirty="0" err="1"/>
              <a:t>r.p.m</a:t>
            </a:r>
            <a:r>
              <a:rPr lang="en-US" sz="2400" i="1" dirty="0"/>
              <a:t>., find the speed of shaft B.</a:t>
            </a:r>
          </a:p>
        </p:txBody>
      </p:sp>
      <p:sp>
        <p:nvSpPr>
          <p:cNvPr id="6" name="Slide Number Placeholder 5">
            <a:extLst>
              <a:ext uri="{FF2B5EF4-FFF2-40B4-BE49-F238E27FC236}">
                <a16:creationId xmlns:a16="http://schemas.microsoft.com/office/drawing/2014/main" id="{7027B8C4-F7A5-8376-763F-C7BA518E7B05}"/>
              </a:ext>
            </a:extLst>
          </p:cNvPr>
          <p:cNvSpPr>
            <a:spLocks noGrp="1"/>
          </p:cNvSpPr>
          <p:nvPr>
            <p:ph type="sldNum" sz="quarter" idx="12"/>
          </p:nvPr>
        </p:nvSpPr>
        <p:spPr/>
        <p:txBody>
          <a:bodyPr/>
          <a:lstStyle/>
          <a:p>
            <a:fld id="{58D452B8-95B0-46A1-9AE7-795525A62ED8}" type="slidenum">
              <a:rPr lang="en-US" smtClean="0"/>
              <a:t>57</a:t>
            </a:fld>
            <a:endParaRPr lang="en-US"/>
          </a:p>
        </p:txBody>
      </p:sp>
      <p:pic>
        <p:nvPicPr>
          <p:cNvPr id="4" name="Picture 3">
            <a:extLst>
              <a:ext uri="{FF2B5EF4-FFF2-40B4-BE49-F238E27FC236}">
                <a16:creationId xmlns:a16="http://schemas.microsoft.com/office/drawing/2014/main" id="{57538A5B-54D5-96A7-5E4A-D1240D171E83}"/>
              </a:ext>
            </a:extLst>
          </p:cNvPr>
          <p:cNvPicPr>
            <a:picLocks noChangeAspect="1"/>
          </p:cNvPicPr>
          <p:nvPr/>
        </p:nvPicPr>
        <p:blipFill>
          <a:blip r:embed="rId2"/>
          <a:stretch>
            <a:fillRect/>
          </a:stretch>
        </p:blipFill>
        <p:spPr>
          <a:xfrm>
            <a:off x="3356703" y="3027829"/>
            <a:ext cx="5429430" cy="3521792"/>
          </a:xfrm>
          <a:prstGeom prst="rect">
            <a:avLst/>
          </a:prstGeom>
        </p:spPr>
      </p:pic>
    </p:spTree>
    <p:extLst>
      <p:ext uri="{BB962C8B-B14F-4D97-AF65-F5344CB8AC3E}">
        <p14:creationId xmlns:p14="http://schemas.microsoft.com/office/powerpoint/2010/main" val="2420851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F1395-2F6A-7C4F-02A8-260C80E30E7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800386-6096-F962-7AD6-7A3599AE2BDC}"/>
              </a:ext>
            </a:extLst>
          </p:cNvPr>
          <p:cNvSpPr txBox="1"/>
          <p:nvPr/>
        </p:nvSpPr>
        <p:spPr>
          <a:xfrm>
            <a:off x="501444" y="350173"/>
            <a:ext cx="11139949" cy="2677656"/>
          </a:xfrm>
          <a:prstGeom prst="rect">
            <a:avLst/>
          </a:prstGeom>
          <a:noFill/>
        </p:spPr>
        <p:txBody>
          <a:bodyPr wrap="square">
            <a:spAutoFit/>
          </a:bodyPr>
          <a:lstStyle/>
          <a:p>
            <a:pPr algn="just"/>
            <a:r>
              <a:rPr lang="en-US" sz="2400" i="1" dirty="0"/>
              <a:t>Figure shows diagrammatically a compound epicyclic gear train. Wheels A , D and E are free to rotate independently on spindle O, while B and C are compound and rotate together on spindle P, on the end of arm OP. All the teeth on different wheels have the same module. A has 12 teeth, B has 30 teeth and C has 14 teeth cut externally. Find the number of teeth on wheels D and E which are cut internally. If the wheel A is driven clockwise at 1 </a:t>
            </a:r>
            <a:r>
              <a:rPr lang="en-US" sz="2400" i="1" dirty="0" err="1"/>
              <a:t>r.p.s</a:t>
            </a:r>
            <a:r>
              <a:rPr lang="en-US" sz="2400" i="1" dirty="0"/>
              <a:t>. while D is driven counter clockwise at 5 </a:t>
            </a:r>
            <a:r>
              <a:rPr lang="en-US" sz="2400" i="1" dirty="0" err="1"/>
              <a:t>r.p.s</a:t>
            </a:r>
            <a:r>
              <a:rPr lang="en-US" sz="2400" i="1" dirty="0"/>
              <a:t>., determine the magnitude and direction of the angular velocities of arm OP and wheel E.</a:t>
            </a:r>
          </a:p>
        </p:txBody>
      </p:sp>
      <p:sp>
        <p:nvSpPr>
          <p:cNvPr id="6" name="Slide Number Placeholder 5">
            <a:extLst>
              <a:ext uri="{FF2B5EF4-FFF2-40B4-BE49-F238E27FC236}">
                <a16:creationId xmlns:a16="http://schemas.microsoft.com/office/drawing/2014/main" id="{39D270BF-CF75-4851-5766-491604541BD3}"/>
              </a:ext>
            </a:extLst>
          </p:cNvPr>
          <p:cNvSpPr>
            <a:spLocks noGrp="1"/>
          </p:cNvSpPr>
          <p:nvPr>
            <p:ph type="sldNum" sz="quarter" idx="12"/>
          </p:nvPr>
        </p:nvSpPr>
        <p:spPr/>
        <p:txBody>
          <a:bodyPr/>
          <a:lstStyle/>
          <a:p>
            <a:fld id="{58D452B8-95B0-46A1-9AE7-795525A62ED8}" type="slidenum">
              <a:rPr lang="en-US" smtClean="0"/>
              <a:t>58</a:t>
            </a:fld>
            <a:endParaRPr lang="en-US"/>
          </a:p>
        </p:txBody>
      </p:sp>
      <p:pic>
        <p:nvPicPr>
          <p:cNvPr id="5" name="Picture 4">
            <a:extLst>
              <a:ext uri="{FF2B5EF4-FFF2-40B4-BE49-F238E27FC236}">
                <a16:creationId xmlns:a16="http://schemas.microsoft.com/office/drawing/2014/main" id="{9230A1E8-0BDB-1F03-4A36-FCAFC140F1DB}"/>
              </a:ext>
            </a:extLst>
          </p:cNvPr>
          <p:cNvPicPr>
            <a:picLocks noChangeAspect="1"/>
          </p:cNvPicPr>
          <p:nvPr/>
        </p:nvPicPr>
        <p:blipFill>
          <a:blip r:embed="rId2"/>
          <a:stretch>
            <a:fillRect/>
          </a:stretch>
        </p:blipFill>
        <p:spPr>
          <a:xfrm>
            <a:off x="4401381" y="3429000"/>
            <a:ext cx="3340074" cy="2946732"/>
          </a:xfrm>
          <a:prstGeom prst="rect">
            <a:avLst/>
          </a:prstGeom>
        </p:spPr>
      </p:pic>
    </p:spTree>
    <p:extLst>
      <p:ext uri="{BB962C8B-B14F-4D97-AF65-F5344CB8AC3E}">
        <p14:creationId xmlns:p14="http://schemas.microsoft.com/office/powerpoint/2010/main" val="743282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EF213-4DA7-494B-2E66-B714D67D3B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B7BDD4-BD36-CDE6-E9C5-992B2A331C40}"/>
              </a:ext>
            </a:extLst>
          </p:cNvPr>
          <p:cNvSpPr txBox="1"/>
          <p:nvPr/>
        </p:nvSpPr>
        <p:spPr>
          <a:xfrm>
            <a:off x="501444" y="350173"/>
            <a:ext cx="11139949" cy="2308324"/>
          </a:xfrm>
          <a:prstGeom prst="rect">
            <a:avLst/>
          </a:prstGeom>
          <a:noFill/>
        </p:spPr>
        <p:txBody>
          <a:bodyPr wrap="square">
            <a:spAutoFit/>
          </a:bodyPr>
          <a:lstStyle/>
          <a:p>
            <a:pPr algn="just"/>
            <a:r>
              <a:rPr lang="en-US" sz="2400" i="1" dirty="0"/>
              <a:t>An internal wheel B with 80 teeth is keyed to a shaft F. A fixed internal wheel C with 82 teeth is concentric with B. A compound wheel D-E gears with the two internal wheels; D has 28 teeth and gears with C while E gears with B. The compound wheels revolve freely on a pin which projects from a disc keyed to a shaft A co-axial with F. If the wheels have the same pitch and the shaft A makes 800 </a:t>
            </a:r>
            <a:r>
              <a:rPr lang="en-US" sz="2400" i="1" dirty="0" err="1"/>
              <a:t>r.p.m</a:t>
            </a:r>
            <a:r>
              <a:rPr lang="en-US" sz="2400" i="1" dirty="0"/>
              <a:t>., what is the speed of the shaft F ? Sketch the arrangement.</a:t>
            </a:r>
          </a:p>
        </p:txBody>
      </p:sp>
      <p:sp>
        <p:nvSpPr>
          <p:cNvPr id="6" name="Slide Number Placeholder 5">
            <a:extLst>
              <a:ext uri="{FF2B5EF4-FFF2-40B4-BE49-F238E27FC236}">
                <a16:creationId xmlns:a16="http://schemas.microsoft.com/office/drawing/2014/main" id="{7C411259-66F3-B0F2-E084-56BB0A5B4321}"/>
              </a:ext>
            </a:extLst>
          </p:cNvPr>
          <p:cNvSpPr>
            <a:spLocks noGrp="1"/>
          </p:cNvSpPr>
          <p:nvPr>
            <p:ph type="sldNum" sz="quarter" idx="12"/>
          </p:nvPr>
        </p:nvSpPr>
        <p:spPr/>
        <p:txBody>
          <a:bodyPr/>
          <a:lstStyle/>
          <a:p>
            <a:fld id="{58D452B8-95B0-46A1-9AE7-795525A62ED8}" type="slidenum">
              <a:rPr lang="en-US" smtClean="0"/>
              <a:t>59</a:t>
            </a:fld>
            <a:endParaRPr lang="en-US"/>
          </a:p>
        </p:txBody>
      </p:sp>
      <p:pic>
        <p:nvPicPr>
          <p:cNvPr id="4" name="Picture 3">
            <a:extLst>
              <a:ext uri="{FF2B5EF4-FFF2-40B4-BE49-F238E27FC236}">
                <a16:creationId xmlns:a16="http://schemas.microsoft.com/office/drawing/2014/main" id="{6E7D9B4C-67B9-9E1B-08AF-32421F161BA2}"/>
              </a:ext>
            </a:extLst>
          </p:cNvPr>
          <p:cNvPicPr>
            <a:picLocks noChangeAspect="1"/>
          </p:cNvPicPr>
          <p:nvPr/>
        </p:nvPicPr>
        <p:blipFill>
          <a:blip r:embed="rId2"/>
          <a:stretch>
            <a:fillRect/>
          </a:stretch>
        </p:blipFill>
        <p:spPr>
          <a:xfrm>
            <a:off x="2541913" y="3149333"/>
            <a:ext cx="7059010" cy="3096057"/>
          </a:xfrm>
          <a:prstGeom prst="rect">
            <a:avLst/>
          </a:prstGeom>
        </p:spPr>
      </p:pic>
    </p:spTree>
    <p:extLst>
      <p:ext uri="{BB962C8B-B14F-4D97-AF65-F5344CB8AC3E}">
        <p14:creationId xmlns:p14="http://schemas.microsoft.com/office/powerpoint/2010/main" val="1196011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A565C-48D5-47D1-1474-71B4A730D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8E72E-89BB-EBFC-A39B-7DA1DD35D5B8}"/>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Classification of toothed gears</a:t>
            </a:r>
          </a:p>
        </p:txBody>
      </p:sp>
      <p:sp>
        <p:nvSpPr>
          <p:cNvPr id="3" name="Content Placeholder 2">
            <a:extLst>
              <a:ext uri="{FF2B5EF4-FFF2-40B4-BE49-F238E27FC236}">
                <a16:creationId xmlns:a16="http://schemas.microsoft.com/office/drawing/2014/main" id="{1C77FB76-AE4E-9490-EA91-DDD7E61A17F4}"/>
              </a:ext>
            </a:extLst>
          </p:cNvPr>
          <p:cNvSpPr>
            <a:spLocks noGrp="1"/>
          </p:cNvSpPr>
          <p:nvPr>
            <p:ph idx="1"/>
          </p:nvPr>
        </p:nvSpPr>
        <p:spPr>
          <a:xfrm>
            <a:off x="838199" y="1347019"/>
            <a:ext cx="10773697" cy="4689987"/>
          </a:xfrm>
        </p:spPr>
        <p:txBody>
          <a:bodyPr>
            <a:normAutofit/>
          </a:bodyPr>
          <a:lstStyle/>
          <a:p>
            <a:pPr marL="0" indent="0" algn="just">
              <a:buNone/>
            </a:pPr>
            <a:r>
              <a:rPr lang="en-US" dirty="0">
                <a:ea typeface="Cambria" panose="02040503050406030204" pitchFamily="18" charset="0"/>
              </a:rPr>
              <a:t>2. According to the peripheral velocity of the gears. The gears, according to the peripheral velocity of the gears may be classified as :</a:t>
            </a:r>
          </a:p>
          <a:p>
            <a:pPr marL="457200" indent="-457200" algn="just">
              <a:buAutoNum type="alphaLcParenBoth"/>
            </a:pPr>
            <a:r>
              <a:rPr lang="en-US" i="1" dirty="0">
                <a:ea typeface="Cambria" panose="02040503050406030204" pitchFamily="18" charset="0"/>
              </a:rPr>
              <a:t>Low velocity </a:t>
            </a:r>
          </a:p>
          <a:p>
            <a:pPr marL="0" indent="0" algn="just">
              <a:buNone/>
            </a:pPr>
            <a:r>
              <a:rPr lang="en-US" i="1" dirty="0">
                <a:ea typeface="Cambria" panose="02040503050406030204" pitchFamily="18" charset="0"/>
              </a:rPr>
              <a:t>(b) Medium velocity</a:t>
            </a:r>
          </a:p>
          <a:p>
            <a:pPr marL="0" indent="0" algn="just">
              <a:buNone/>
            </a:pPr>
            <a:r>
              <a:rPr lang="en-US" i="1" dirty="0">
                <a:ea typeface="Cambria" panose="02040503050406030204" pitchFamily="18" charset="0"/>
              </a:rPr>
              <a:t>(c) High velocity.</a:t>
            </a:r>
          </a:p>
        </p:txBody>
      </p:sp>
      <p:sp>
        <p:nvSpPr>
          <p:cNvPr id="4" name="Slide Number Placeholder 3">
            <a:extLst>
              <a:ext uri="{FF2B5EF4-FFF2-40B4-BE49-F238E27FC236}">
                <a16:creationId xmlns:a16="http://schemas.microsoft.com/office/drawing/2014/main" id="{68B82887-E568-0B18-E4C5-803055279C64}"/>
              </a:ext>
            </a:extLst>
          </p:cNvPr>
          <p:cNvSpPr>
            <a:spLocks noGrp="1"/>
          </p:cNvSpPr>
          <p:nvPr>
            <p:ph type="sldNum" sz="quarter" idx="12"/>
          </p:nvPr>
        </p:nvSpPr>
        <p:spPr/>
        <p:txBody>
          <a:bodyPr/>
          <a:lstStyle/>
          <a:p>
            <a:fld id="{58D452B8-95B0-46A1-9AE7-795525A62ED8}" type="slidenum">
              <a:rPr lang="en-US" smtClean="0"/>
              <a:t>6</a:t>
            </a:fld>
            <a:endParaRPr lang="en-US"/>
          </a:p>
        </p:txBody>
      </p:sp>
    </p:spTree>
    <p:extLst>
      <p:ext uri="{BB962C8B-B14F-4D97-AF65-F5344CB8AC3E}">
        <p14:creationId xmlns:p14="http://schemas.microsoft.com/office/powerpoint/2010/main" val="1216937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82504-5654-EBF3-2DA2-C8F6DE3062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35AFAF-7F4A-A757-E774-410D459E58F8}"/>
              </a:ext>
            </a:extLst>
          </p:cNvPr>
          <p:cNvSpPr txBox="1"/>
          <p:nvPr/>
        </p:nvSpPr>
        <p:spPr>
          <a:xfrm>
            <a:off x="501444" y="350173"/>
            <a:ext cx="11139949" cy="2677656"/>
          </a:xfrm>
          <a:prstGeom prst="rect">
            <a:avLst/>
          </a:prstGeom>
          <a:noFill/>
        </p:spPr>
        <p:txBody>
          <a:bodyPr wrap="square">
            <a:spAutoFit/>
          </a:bodyPr>
          <a:lstStyle/>
          <a:p>
            <a:pPr algn="just"/>
            <a:r>
              <a:rPr lang="en-US" sz="2400" i="1" dirty="0"/>
              <a:t>Fig. 13.26 shows an epicyclic gear train. Pinion A has 15 teeth and is rigidly fixed to the motor shaft. The wheel B has 20 teeth and gears with A and also with the annular fixed wheel E. Pinion C has 15 teeth and is integral with B (B, C being a compound gear wheel). Gear C meshes with annular wheel D, which is keyed to the machine shaft. The arm rotates about the same shaft on which A is fixed and carries the compound wheel B, C. If the motor runs at 1000 </a:t>
            </a:r>
            <a:r>
              <a:rPr lang="en-US" sz="2400" i="1" dirty="0" err="1"/>
              <a:t>r.p.m</a:t>
            </a:r>
            <a:r>
              <a:rPr lang="en-US" sz="2400" i="1" dirty="0"/>
              <a:t>., find the speed of the machine shaft. Find the torque exerted on the machine shaft, if the motor develops a torque of 100 N-m.</a:t>
            </a:r>
          </a:p>
        </p:txBody>
      </p:sp>
      <p:sp>
        <p:nvSpPr>
          <p:cNvPr id="6" name="Slide Number Placeholder 5">
            <a:extLst>
              <a:ext uri="{FF2B5EF4-FFF2-40B4-BE49-F238E27FC236}">
                <a16:creationId xmlns:a16="http://schemas.microsoft.com/office/drawing/2014/main" id="{DD1AD83E-0FC4-C33E-0E66-001551B9E291}"/>
              </a:ext>
            </a:extLst>
          </p:cNvPr>
          <p:cNvSpPr>
            <a:spLocks noGrp="1"/>
          </p:cNvSpPr>
          <p:nvPr>
            <p:ph type="sldNum" sz="quarter" idx="12"/>
          </p:nvPr>
        </p:nvSpPr>
        <p:spPr/>
        <p:txBody>
          <a:bodyPr/>
          <a:lstStyle/>
          <a:p>
            <a:fld id="{58D452B8-95B0-46A1-9AE7-795525A62ED8}" type="slidenum">
              <a:rPr lang="en-US" smtClean="0"/>
              <a:t>60</a:t>
            </a:fld>
            <a:endParaRPr lang="en-US"/>
          </a:p>
        </p:txBody>
      </p:sp>
      <p:pic>
        <p:nvPicPr>
          <p:cNvPr id="5" name="Picture 4">
            <a:extLst>
              <a:ext uri="{FF2B5EF4-FFF2-40B4-BE49-F238E27FC236}">
                <a16:creationId xmlns:a16="http://schemas.microsoft.com/office/drawing/2014/main" id="{EFF57EA4-0D8E-6488-123E-BC9A2DCE7D94}"/>
              </a:ext>
            </a:extLst>
          </p:cNvPr>
          <p:cNvPicPr>
            <a:picLocks noChangeAspect="1"/>
          </p:cNvPicPr>
          <p:nvPr/>
        </p:nvPicPr>
        <p:blipFill>
          <a:blip r:embed="rId2"/>
          <a:stretch>
            <a:fillRect/>
          </a:stretch>
        </p:blipFill>
        <p:spPr>
          <a:xfrm>
            <a:off x="4392797" y="3260217"/>
            <a:ext cx="3406406" cy="3096133"/>
          </a:xfrm>
          <a:prstGeom prst="rect">
            <a:avLst/>
          </a:prstGeom>
        </p:spPr>
      </p:pic>
    </p:spTree>
    <p:extLst>
      <p:ext uri="{BB962C8B-B14F-4D97-AF65-F5344CB8AC3E}">
        <p14:creationId xmlns:p14="http://schemas.microsoft.com/office/powerpoint/2010/main" val="244872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F688B-9967-7F85-238B-9C13EADAF9D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A4D88B-7421-A25A-CBB0-8D35DAF6AD46}"/>
              </a:ext>
            </a:extLst>
          </p:cNvPr>
          <p:cNvSpPr txBox="1"/>
          <p:nvPr/>
        </p:nvSpPr>
        <p:spPr>
          <a:xfrm>
            <a:off x="501444" y="350173"/>
            <a:ext cx="11139949" cy="2308324"/>
          </a:xfrm>
          <a:prstGeom prst="rect">
            <a:avLst/>
          </a:prstGeom>
          <a:noFill/>
        </p:spPr>
        <p:txBody>
          <a:bodyPr wrap="square">
            <a:spAutoFit/>
          </a:bodyPr>
          <a:lstStyle/>
          <a:p>
            <a:pPr algn="just"/>
            <a:r>
              <a:rPr lang="en-US" sz="2400" i="1" dirty="0"/>
              <a:t>An epicyclic gear train consists of a sun wheel S, a stationary internal gear E and three identical planet wheels P carried on a star- shaped planet carrier C. The size of different toothed wheels are such that the planet carrier C rotates at 1/5th of the speed of the </a:t>
            </a:r>
            <a:r>
              <a:rPr lang="en-US" sz="2400" i="1" dirty="0" err="1"/>
              <a:t>sunwheel</a:t>
            </a:r>
            <a:r>
              <a:rPr lang="en-US" sz="2400" i="1" dirty="0"/>
              <a:t> S. The minimum number of teeth on any wheel is 16. The driving torque on the sun wheel is 100 N-m. Determine : 1. number of teeth on different wheels of the train, and 2. torque necessary to keep the internal gear stationary</a:t>
            </a:r>
          </a:p>
        </p:txBody>
      </p:sp>
      <p:sp>
        <p:nvSpPr>
          <p:cNvPr id="6" name="Slide Number Placeholder 5">
            <a:extLst>
              <a:ext uri="{FF2B5EF4-FFF2-40B4-BE49-F238E27FC236}">
                <a16:creationId xmlns:a16="http://schemas.microsoft.com/office/drawing/2014/main" id="{075197F1-3797-25CA-4FD3-D97B137AB830}"/>
              </a:ext>
            </a:extLst>
          </p:cNvPr>
          <p:cNvSpPr>
            <a:spLocks noGrp="1"/>
          </p:cNvSpPr>
          <p:nvPr>
            <p:ph type="sldNum" sz="quarter" idx="12"/>
          </p:nvPr>
        </p:nvSpPr>
        <p:spPr/>
        <p:txBody>
          <a:bodyPr/>
          <a:lstStyle/>
          <a:p>
            <a:fld id="{58D452B8-95B0-46A1-9AE7-795525A62ED8}" type="slidenum">
              <a:rPr lang="en-US" smtClean="0"/>
              <a:t>61</a:t>
            </a:fld>
            <a:endParaRPr lang="en-US"/>
          </a:p>
        </p:txBody>
      </p:sp>
      <p:pic>
        <p:nvPicPr>
          <p:cNvPr id="4" name="Picture 3">
            <a:extLst>
              <a:ext uri="{FF2B5EF4-FFF2-40B4-BE49-F238E27FC236}">
                <a16:creationId xmlns:a16="http://schemas.microsoft.com/office/drawing/2014/main" id="{692D4D9A-7083-99AB-1ED4-E4334C26B770}"/>
              </a:ext>
            </a:extLst>
          </p:cNvPr>
          <p:cNvPicPr>
            <a:picLocks noChangeAspect="1"/>
          </p:cNvPicPr>
          <p:nvPr/>
        </p:nvPicPr>
        <p:blipFill>
          <a:blip r:embed="rId2"/>
          <a:stretch>
            <a:fillRect/>
          </a:stretch>
        </p:blipFill>
        <p:spPr>
          <a:xfrm>
            <a:off x="4591059" y="3146322"/>
            <a:ext cx="2960717" cy="3023860"/>
          </a:xfrm>
          <a:prstGeom prst="rect">
            <a:avLst/>
          </a:prstGeom>
        </p:spPr>
      </p:pic>
    </p:spTree>
    <p:extLst>
      <p:ext uri="{BB962C8B-B14F-4D97-AF65-F5344CB8AC3E}">
        <p14:creationId xmlns:p14="http://schemas.microsoft.com/office/powerpoint/2010/main" val="885098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D5E73-8C3D-EBB8-E6AA-A7E5200DEC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C2B620-75F6-864E-B834-EF2F4704B0BB}"/>
              </a:ext>
            </a:extLst>
          </p:cNvPr>
          <p:cNvSpPr txBox="1"/>
          <p:nvPr/>
        </p:nvSpPr>
        <p:spPr>
          <a:xfrm>
            <a:off x="501444" y="350173"/>
            <a:ext cx="11139949" cy="2677656"/>
          </a:xfrm>
          <a:prstGeom prst="rect">
            <a:avLst/>
          </a:prstGeom>
          <a:noFill/>
        </p:spPr>
        <p:txBody>
          <a:bodyPr wrap="square">
            <a:spAutoFit/>
          </a:bodyPr>
          <a:lstStyle/>
          <a:p>
            <a:pPr algn="just"/>
            <a:r>
              <a:rPr lang="en-US" sz="2400" i="1" dirty="0"/>
              <a:t>In an epicyclic gear train of the ‘sun and planet type’ as shown in Fig. 13.41, the pitch circle diameter of the internally toothed ring D is to be 216 mm and the module 4 mm. When the ring D is stationary, the spider A, which carries three planet wheels C of equal size, is to make one revolution in the same sense as the sun wheel B for every five revolutions of the driving spindle carrying the </a:t>
            </a:r>
            <a:r>
              <a:rPr lang="en-US" sz="2400" i="1" dirty="0" err="1"/>
              <a:t>sunwheel</a:t>
            </a:r>
            <a:r>
              <a:rPr lang="en-US" sz="2400" i="1" dirty="0"/>
              <a:t> B. Determine suitable number of teeth for all the wheels and the exact diameter of pitch circle of the ring. </a:t>
            </a:r>
          </a:p>
          <a:p>
            <a:pPr algn="just"/>
            <a:r>
              <a:rPr lang="en-US" sz="2400" b="1" i="1" dirty="0">
                <a:solidFill>
                  <a:srgbClr val="EC048C"/>
                </a:solidFill>
              </a:rPr>
              <a:t>[Ans. TB = 14 , TC = 21 , TD = 56 ; 224 mm]</a:t>
            </a:r>
          </a:p>
        </p:txBody>
      </p:sp>
      <p:sp>
        <p:nvSpPr>
          <p:cNvPr id="6" name="Slide Number Placeholder 5">
            <a:extLst>
              <a:ext uri="{FF2B5EF4-FFF2-40B4-BE49-F238E27FC236}">
                <a16:creationId xmlns:a16="http://schemas.microsoft.com/office/drawing/2014/main" id="{24789DC6-DA3A-34ED-B130-18AC2EFB5F82}"/>
              </a:ext>
            </a:extLst>
          </p:cNvPr>
          <p:cNvSpPr>
            <a:spLocks noGrp="1"/>
          </p:cNvSpPr>
          <p:nvPr>
            <p:ph type="sldNum" sz="quarter" idx="12"/>
          </p:nvPr>
        </p:nvSpPr>
        <p:spPr/>
        <p:txBody>
          <a:bodyPr/>
          <a:lstStyle/>
          <a:p>
            <a:fld id="{58D452B8-95B0-46A1-9AE7-795525A62ED8}" type="slidenum">
              <a:rPr lang="en-US" smtClean="0"/>
              <a:t>62</a:t>
            </a:fld>
            <a:endParaRPr lang="en-US"/>
          </a:p>
        </p:txBody>
      </p:sp>
      <p:pic>
        <p:nvPicPr>
          <p:cNvPr id="5" name="Picture 4">
            <a:extLst>
              <a:ext uri="{FF2B5EF4-FFF2-40B4-BE49-F238E27FC236}">
                <a16:creationId xmlns:a16="http://schemas.microsoft.com/office/drawing/2014/main" id="{8A9B2D02-30EA-6C8E-7CBE-A9002969D12D}"/>
              </a:ext>
            </a:extLst>
          </p:cNvPr>
          <p:cNvPicPr>
            <a:picLocks noChangeAspect="1"/>
          </p:cNvPicPr>
          <p:nvPr/>
        </p:nvPicPr>
        <p:blipFill>
          <a:blip r:embed="rId2"/>
          <a:stretch>
            <a:fillRect/>
          </a:stretch>
        </p:blipFill>
        <p:spPr>
          <a:xfrm>
            <a:off x="4465348" y="3179306"/>
            <a:ext cx="3212140" cy="3328521"/>
          </a:xfrm>
          <a:prstGeom prst="rect">
            <a:avLst/>
          </a:prstGeom>
        </p:spPr>
      </p:pic>
    </p:spTree>
    <p:extLst>
      <p:ext uri="{BB962C8B-B14F-4D97-AF65-F5344CB8AC3E}">
        <p14:creationId xmlns:p14="http://schemas.microsoft.com/office/powerpoint/2010/main" val="2238511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6EB41-F311-CDF2-5DCC-383F84E67840}"/>
              </a:ext>
            </a:extLst>
          </p:cNvPr>
          <p:cNvSpPr>
            <a:spLocks noGrp="1"/>
          </p:cNvSpPr>
          <p:nvPr>
            <p:ph type="title"/>
          </p:nvPr>
        </p:nvSpPr>
        <p:spPr>
          <a:xfrm>
            <a:off x="838200" y="2766218"/>
            <a:ext cx="10515600" cy="1325563"/>
          </a:xfrm>
        </p:spPr>
        <p:txBody>
          <a:bodyPr/>
          <a:lstStyle/>
          <a:p>
            <a:pPr algn="ctr"/>
            <a:r>
              <a:rPr lang="en-US" b="1" dirty="0"/>
              <a:t>References: Theory of Machines by Khurmi</a:t>
            </a:r>
          </a:p>
        </p:txBody>
      </p:sp>
      <p:sp>
        <p:nvSpPr>
          <p:cNvPr id="3" name="Slide Number Placeholder 2">
            <a:extLst>
              <a:ext uri="{FF2B5EF4-FFF2-40B4-BE49-F238E27FC236}">
                <a16:creationId xmlns:a16="http://schemas.microsoft.com/office/drawing/2014/main" id="{5981E243-A591-6112-B7E9-D5CAB9FA6EFC}"/>
              </a:ext>
            </a:extLst>
          </p:cNvPr>
          <p:cNvSpPr>
            <a:spLocks noGrp="1"/>
          </p:cNvSpPr>
          <p:nvPr>
            <p:ph type="sldNum" sz="quarter" idx="12"/>
          </p:nvPr>
        </p:nvSpPr>
        <p:spPr/>
        <p:txBody>
          <a:bodyPr/>
          <a:lstStyle/>
          <a:p>
            <a:fld id="{58D452B8-95B0-46A1-9AE7-795525A62ED8}" type="slidenum">
              <a:rPr lang="en-US" smtClean="0"/>
              <a:t>63</a:t>
            </a:fld>
            <a:endParaRPr lang="en-US"/>
          </a:p>
        </p:txBody>
      </p:sp>
    </p:spTree>
    <p:extLst>
      <p:ext uri="{BB962C8B-B14F-4D97-AF65-F5344CB8AC3E}">
        <p14:creationId xmlns:p14="http://schemas.microsoft.com/office/powerpoint/2010/main" val="77809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D6F17-A1A4-2AEE-4ADF-E8106569C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9DF318-0CC7-19C0-8A87-F66907D3EBCA}"/>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Classification of toothed gears</a:t>
            </a:r>
          </a:p>
        </p:txBody>
      </p:sp>
      <p:sp>
        <p:nvSpPr>
          <p:cNvPr id="3" name="Content Placeholder 2">
            <a:extLst>
              <a:ext uri="{FF2B5EF4-FFF2-40B4-BE49-F238E27FC236}">
                <a16:creationId xmlns:a16="http://schemas.microsoft.com/office/drawing/2014/main" id="{45007AF1-0C33-9B93-59B4-065F81569B17}"/>
              </a:ext>
            </a:extLst>
          </p:cNvPr>
          <p:cNvSpPr>
            <a:spLocks noGrp="1"/>
          </p:cNvSpPr>
          <p:nvPr>
            <p:ph idx="1"/>
          </p:nvPr>
        </p:nvSpPr>
        <p:spPr>
          <a:xfrm>
            <a:off x="838199" y="1347019"/>
            <a:ext cx="10773697" cy="4689987"/>
          </a:xfrm>
        </p:spPr>
        <p:txBody>
          <a:bodyPr>
            <a:normAutofit/>
          </a:bodyPr>
          <a:lstStyle/>
          <a:p>
            <a:pPr marL="0" indent="0" algn="just">
              <a:buNone/>
            </a:pPr>
            <a:r>
              <a:rPr lang="en-US" dirty="0"/>
              <a:t>3. According to the type of gearing. The gears, according to the type of gearing may be classified as : </a:t>
            </a:r>
          </a:p>
          <a:p>
            <a:pPr marL="514350" indent="-514350" algn="just">
              <a:buAutoNum type="alphaLcParenBoth"/>
            </a:pPr>
            <a:r>
              <a:rPr lang="en-US" i="1" dirty="0"/>
              <a:t>External gearing</a:t>
            </a:r>
          </a:p>
          <a:p>
            <a:pPr marL="0" indent="0" algn="just">
              <a:buNone/>
            </a:pPr>
            <a:r>
              <a:rPr lang="en-US" i="1" dirty="0"/>
              <a:t>(b) Internal gearing</a:t>
            </a:r>
          </a:p>
          <a:p>
            <a:pPr marL="0" indent="0" algn="just">
              <a:buNone/>
            </a:pPr>
            <a:r>
              <a:rPr lang="en-US" i="1" dirty="0"/>
              <a:t>(c) Rack and pinion</a:t>
            </a:r>
            <a:endParaRPr lang="en-US" i="1" dirty="0">
              <a:ea typeface="Cambria" panose="02040503050406030204" pitchFamily="18" charset="0"/>
            </a:endParaRPr>
          </a:p>
        </p:txBody>
      </p:sp>
      <p:pic>
        <p:nvPicPr>
          <p:cNvPr id="5" name="Picture 4">
            <a:extLst>
              <a:ext uri="{FF2B5EF4-FFF2-40B4-BE49-F238E27FC236}">
                <a16:creationId xmlns:a16="http://schemas.microsoft.com/office/drawing/2014/main" id="{20196912-198B-EB76-663B-232B5497D29B}"/>
              </a:ext>
            </a:extLst>
          </p:cNvPr>
          <p:cNvPicPr>
            <a:picLocks noChangeAspect="1"/>
          </p:cNvPicPr>
          <p:nvPr/>
        </p:nvPicPr>
        <p:blipFill>
          <a:blip r:embed="rId2"/>
          <a:stretch>
            <a:fillRect/>
          </a:stretch>
        </p:blipFill>
        <p:spPr>
          <a:xfrm>
            <a:off x="2585547" y="3896147"/>
            <a:ext cx="7020905" cy="2762636"/>
          </a:xfrm>
          <a:prstGeom prst="rect">
            <a:avLst/>
          </a:prstGeom>
        </p:spPr>
      </p:pic>
      <p:sp>
        <p:nvSpPr>
          <p:cNvPr id="6" name="Slide Number Placeholder 5">
            <a:extLst>
              <a:ext uri="{FF2B5EF4-FFF2-40B4-BE49-F238E27FC236}">
                <a16:creationId xmlns:a16="http://schemas.microsoft.com/office/drawing/2014/main" id="{385B5A33-FD82-69ED-FB65-442B5A0C2E14}"/>
              </a:ext>
            </a:extLst>
          </p:cNvPr>
          <p:cNvSpPr>
            <a:spLocks noGrp="1"/>
          </p:cNvSpPr>
          <p:nvPr>
            <p:ph type="sldNum" sz="quarter" idx="12"/>
          </p:nvPr>
        </p:nvSpPr>
        <p:spPr/>
        <p:txBody>
          <a:bodyPr/>
          <a:lstStyle/>
          <a:p>
            <a:fld id="{58D452B8-95B0-46A1-9AE7-795525A62ED8}" type="slidenum">
              <a:rPr lang="en-US" smtClean="0"/>
              <a:t>7</a:t>
            </a:fld>
            <a:endParaRPr lang="en-US"/>
          </a:p>
        </p:txBody>
      </p:sp>
    </p:spTree>
    <p:extLst>
      <p:ext uri="{BB962C8B-B14F-4D97-AF65-F5344CB8AC3E}">
        <p14:creationId xmlns:p14="http://schemas.microsoft.com/office/powerpoint/2010/main" val="1299788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D165-016D-FF29-866D-16D3E9F7F6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AF1FED-6CFB-4C8F-17AF-F109E22D8AC0}"/>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Classification of toothed gears</a:t>
            </a:r>
          </a:p>
        </p:txBody>
      </p:sp>
      <p:sp>
        <p:nvSpPr>
          <p:cNvPr id="3" name="Content Placeholder 2">
            <a:extLst>
              <a:ext uri="{FF2B5EF4-FFF2-40B4-BE49-F238E27FC236}">
                <a16:creationId xmlns:a16="http://schemas.microsoft.com/office/drawing/2014/main" id="{6E89026C-AE37-9097-D142-1CFB7C2C6C1F}"/>
              </a:ext>
            </a:extLst>
          </p:cNvPr>
          <p:cNvSpPr>
            <a:spLocks noGrp="1"/>
          </p:cNvSpPr>
          <p:nvPr>
            <p:ph idx="1"/>
          </p:nvPr>
        </p:nvSpPr>
        <p:spPr>
          <a:xfrm>
            <a:off x="838199" y="1347019"/>
            <a:ext cx="10773697" cy="4689987"/>
          </a:xfrm>
        </p:spPr>
        <p:txBody>
          <a:bodyPr>
            <a:normAutofit/>
          </a:bodyPr>
          <a:lstStyle/>
          <a:p>
            <a:pPr marL="0" indent="0" algn="just">
              <a:buNone/>
            </a:pPr>
            <a:r>
              <a:rPr lang="en-US" dirty="0"/>
              <a:t>4. According to position of teeth on the gear surface. The teeth on the gear surface may be </a:t>
            </a:r>
          </a:p>
          <a:p>
            <a:pPr marL="0" indent="0" algn="just">
              <a:buNone/>
            </a:pPr>
            <a:r>
              <a:rPr lang="en-US" dirty="0"/>
              <a:t>(a) straight</a:t>
            </a:r>
          </a:p>
          <a:p>
            <a:pPr marL="0" indent="0" algn="just">
              <a:buNone/>
            </a:pPr>
            <a:r>
              <a:rPr lang="en-US" dirty="0"/>
              <a:t>(b) Inclined</a:t>
            </a:r>
          </a:p>
          <a:p>
            <a:pPr marL="0" indent="0" algn="just">
              <a:buNone/>
            </a:pPr>
            <a:r>
              <a:rPr lang="en-US" dirty="0"/>
              <a:t>(c) curved.</a:t>
            </a:r>
            <a:endParaRPr lang="en-US" i="1" dirty="0">
              <a:ea typeface="Cambria" panose="02040503050406030204" pitchFamily="18" charset="0"/>
            </a:endParaRPr>
          </a:p>
        </p:txBody>
      </p:sp>
      <p:sp>
        <p:nvSpPr>
          <p:cNvPr id="4" name="Slide Number Placeholder 3">
            <a:extLst>
              <a:ext uri="{FF2B5EF4-FFF2-40B4-BE49-F238E27FC236}">
                <a16:creationId xmlns:a16="http://schemas.microsoft.com/office/drawing/2014/main" id="{645DD730-DE56-6902-B05C-31150B7E6F28}"/>
              </a:ext>
            </a:extLst>
          </p:cNvPr>
          <p:cNvSpPr>
            <a:spLocks noGrp="1"/>
          </p:cNvSpPr>
          <p:nvPr>
            <p:ph type="sldNum" sz="quarter" idx="12"/>
          </p:nvPr>
        </p:nvSpPr>
        <p:spPr/>
        <p:txBody>
          <a:bodyPr/>
          <a:lstStyle/>
          <a:p>
            <a:fld id="{58D452B8-95B0-46A1-9AE7-795525A62ED8}" type="slidenum">
              <a:rPr lang="en-US" smtClean="0"/>
              <a:t>8</a:t>
            </a:fld>
            <a:endParaRPr lang="en-US"/>
          </a:p>
        </p:txBody>
      </p:sp>
    </p:spTree>
    <p:extLst>
      <p:ext uri="{BB962C8B-B14F-4D97-AF65-F5344CB8AC3E}">
        <p14:creationId xmlns:p14="http://schemas.microsoft.com/office/powerpoint/2010/main" val="551461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CB31-185E-61FD-CA86-24A59D1848FE}"/>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Terms Used in Gears</a:t>
            </a:r>
          </a:p>
        </p:txBody>
      </p:sp>
      <p:pic>
        <p:nvPicPr>
          <p:cNvPr id="5" name="Picture 4">
            <a:extLst>
              <a:ext uri="{FF2B5EF4-FFF2-40B4-BE49-F238E27FC236}">
                <a16:creationId xmlns:a16="http://schemas.microsoft.com/office/drawing/2014/main" id="{B6E1BCAE-F1A2-AE63-26A5-9BEC98BDFCDD}"/>
              </a:ext>
            </a:extLst>
          </p:cNvPr>
          <p:cNvPicPr>
            <a:picLocks noChangeAspect="1"/>
          </p:cNvPicPr>
          <p:nvPr/>
        </p:nvPicPr>
        <p:blipFill>
          <a:blip r:embed="rId2"/>
          <a:stretch>
            <a:fillRect/>
          </a:stretch>
        </p:blipFill>
        <p:spPr>
          <a:xfrm>
            <a:off x="1562376" y="1341713"/>
            <a:ext cx="9067247" cy="5426069"/>
          </a:xfrm>
          <a:prstGeom prst="rect">
            <a:avLst/>
          </a:prstGeom>
        </p:spPr>
      </p:pic>
      <p:sp>
        <p:nvSpPr>
          <p:cNvPr id="6" name="Slide Number Placeholder 5">
            <a:extLst>
              <a:ext uri="{FF2B5EF4-FFF2-40B4-BE49-F238E27FC236}">
                <a16:creationId xmlns:a16="http://schemas.microsoft.com/office/drawing/2014/main" id="{4E716BB0-68D2-3E3E-F28B-1EF607C5613D}"/>
              </a:ext>
            </a:extLst>
          </p:cNvPr>
          <p:cNvSpPr>
            <a:spLocks noGrp="1"/>
          </p:cNvSpPr>
          <p:nvPr>
            <p:ph type="sldNum" sz="quarter" idx="12"/>
          </p:nvPr>
        </p:nvSpPr>
        <p:spPr/>
        <p:txBody>
          <a:bodyPr/>
          <a:lstStyle/>
          <a:p>
            <a:fld id="{58D452B8-95B0-46A1-9AE7-795525A62ED8}" type="slidenum">
              <a:rPr lang="en-US" smtClean="0"/>
              <a:t>9</a:t>
            </a:fld>
            <a:endParaRPr lang="en-US"/>
          </a:p>
        </p:txBody>
      </p:sp>
    </p:spTree>
    <p:extLst>
      <p:ext uri="{BB962C8B-B14F-4D97-AF65-F5344CB8AC3E}">
        <p14:creationId xmlns:p14="http://schemas.microsoft.com/office/powerpoint/2010/main" val="3280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3748</TotalTime>
  <Words>3890</Words>
  <Application>Microsoft Office PowerPoint</Application>
  <PresentationFormat>Widescreen</PresentationFormat>
  <Paragraphs>379</Paragraphs>
  <Slides>63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Calibri Light</vt:lpstr>
      <vt:lpstr>Cambria</vt:lpstr>
      <vt:lpstr>Cambria Math</vt:lpstr>
      <vt:lpstr>Times New Roman</vt:lpstr>
      <vt:lpstr>Wingdings</vt:lpstr>
      <vt:lpstr>Office Theme</vt:lpstr>
      <vt:lpstr>Kinematics and Dynamics</vt:lpstr>
      <vt:lpstr>Gears</vt:lpstr>
      <vt:lpstr>Types of Gears</vt:lpstr>
      <vt:lpstr>Advantages and Disadvantages of Gear Drive</vt:lpstr>
      <vt:lpstr>Classification of toothed gears</vt:lpstr>
      <vt:lpstr>Classification of toothed gears</vt:lpstr>
      <vt:lpstr>Classification of toothed gears</vt:lpstr>
      <vt:lpstr>Classification of toothed gears</vt:lpstr>
      <vt:lpstr>Terms Used in Gears</vt:lpstr>
      <vt:lpstr>PowerPoint Presentation</vt:lpstr>
      <vt:lpstr>PowerPoint Presentation</vt:lpstr>
      <vt:lpstr>PowerPoint Presentation</vt:lpstr>
      <vt:lpstr>Circular Pitch - pc </vt:lpstr>
      <vt:lpstr>Diametral Pitch</vt:lpstr>
      <vt:lpstr>Module</vt:lpstr>
      <vt:lpstr>Law of Gearing</vt:lpstr>
      <vt:lpstr>Law of Gearing</vt:lpstr>
      <vt:lpstr>Form of teeth in gears</vt:lpstr>
      <vt:lpstr>PowerPoint Presentation</vt:lpstr>
      <vt:lpstr>PowerPoint Presentation</vt:lpstr>
      <vt:lpstr>Torque exerted on the gear shaft</vt:lpstr>
      <vt:lpstr>Length of Path of Contact</vt:lpstr>
      <vt:lpstr>PowerPoint Presentation</vt:lpstr>
      <vt:lpstr>PowerPoint Presentation</vt:lpstr>
      <vt:lpstr>PowerPoint Presentation</vt:lpstr>
      <vt:lpstr>PowerPoint Presentation</vt:lpstr>
      <vt:lpstr>Velocity of Sliding of Teeth</vt:lpstr>
      <vt:lpstr>Velocity of Sliding of Teeth</vt:lpstr>
      <vt:lpstr>Questions</vt:lpstr>
      <vt:lpstr>PowerPoint Presentation</vt:lpstr>
      <vt:lpstr>Gear Trains</vt:lpstr>
      <vt:lpstr>Types of Gear Trains</vt:lpstr>
      <vt:lpstr>PowerPoint Presentation</vt:lpstr>
      <vt:lpstr>Compound Gear Trains</vt:lpstr>
      <vt:lpstr>Example</vt:lpstr>
      <vt:lpstr>PowerPoint Presentation</vt:lpstr>
      <vt:lpstr>Design of Spur Gears</vt:lpstr>
      <vt:lpstr>Reverted Gear Train</vt:lpstr>
      <vt:lpstr>PowerPoint Presentation</vt:lpstr>
      <vt:lpstr>PowerPoint Presentation</vt:lpstr>
      <vt:lpstr>PowerPoint Presentation</vt:lpstr>
      <vt:lpstr>PowerPoint Presentation</vt:lpstr>
      <vt:lpstr>PowerPoint Presentation</vt:lpstr>
      <vt:lpstr>Epicyclic Gear Trains</vt:lpstr>
      <vt:lpstr>Velocity Ratios of Epicyclic Gear Train</vt:lpstr>
      <vt:lpstr>Steps for tabular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Theory of Machines by Khurmi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PERERA W.T.R.T.</dc:creator>
  <cp:lastModifiedBy>PERERA W.T.R.T.</cp:lastModifiedBy>
  <cp:revision>9</cp:revision>
  <dcterms:created xsi:type="dcterms:W3CDTF">2025-07-10T04:57:33Z</dcterms:created>
  <dcterms:modified xsi:type="dcterms:W3CDTF">2025-08-06T06:57:25Z</dcterms:modified>
</cp:coreProperties>
</file>